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25203150" cy="32404050"/>
  <p:notesSz cx="6856413" cy="9083675"/>
  <p:embeddedFontLst>
    <p:embeddedFont>
      <p:font typeface="Calibri Light" panose="020F0302020204030204" pitchFamily="34" charset="0"/>
      <p:regular r:id="rId4"/>
      <p:italic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789E2"/>
    <a:srgbClr val="FFE1E1"/>
    <a:srgbClr val="D08ABC"/>
    <a:srgbClr val="FFD1D1"/>
    <a:srgbClr val="FFE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893414-2D6D-44F7-A9B4-18CA096F78B6}">
  <a:tblStyle styleId="{C7893414-2D6D-44F7-A9B4-18CA096F78B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16" y="-6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2.fntdata"/><Relationship Id="rId4" Type="http://schemas.openxmlformats.org/officeDocument/2006/relationships/font" Target="fonts/font1.fntdata"/><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2950" y="681275"/>
            <a:ext cx="4571150" cy="3406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625" y="4314725"/>
            <a:ext cx="5485100" cy="408765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792775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625" y="4314725"/>
            <a:ext cx="5485100" cy="4087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2103438" y="681038"/>
            <a:ext cx="2649537" cy="34067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263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49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49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49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49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49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49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49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49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282278" y="12286256"/>
            <a:ext cx="27650597" cy="5669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76" name="Shape 76"/>
          <p:cNvSpPr txBox="1">
            <a:spLocks noGrp="1"/>
          </p:cNvSpPr>
          <p:nvPr>
            <p:ph type="body" idx="1"/>
          </p:nvPr>
        </p:nvSpPr>
        <p:spPr>
          <a:xfrm rot="5400000">
            <a:off x="-4117910" y="6674443"/>
            <a:ext cx="27650597" cy="16893471"/>
          </a:xfrm>
          <a:prstGeom prst="rect">
            <a:avLst/>
          </a:prstGeom>
          <a:noFill/>
          <a:ln>
            <a:noFill/>
          </a:ln>
        </p:spPr>
        <p:txBody>
          <a:bodyPr spcFirstLastPara="1" wrap="square" lIns="91425" tIns="91425" rIns="91425" bIns="91425" anchor="t" anchorCtr="0"/>
          <a:lstStyle>
            <a:lvl1pPr marL="457200" marR="0" lvl="0" indent="-939800" algn="l" rtl="0">
              <a:spcBef>
                <a:spcPts val="2240"/>
              </a:spcBef>
              <a:spcAft>
                <a:spcPts val="0"/>
              </a:spcAft>
              <a:buClr>
                <a:schemeClr val="dk1"/>
              </a:buClr>
              <a:buSzPts val="11200"/>
              <a:buFont typeface="Arial"/>
              <a:buChar char="•"/>
              <a:defRPr sz="11200" b="0" i="0" u="none" strike="noStrike" cap="none">
                <a:solidFill>
                  <a:schemeClr val="dk1"/>
                </a:solidFill>
                <a:latin typeface="Arial"/>
                <a:ea typeface="Arial"/>
                <a:cs typeface="Arial"/>
                <a:sym typeface="Arial"/>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68350" algn="l" rtl="0">
              <a:spcBef>
                <a:spcPts val="1700"/>
              </a:spcBef>
              <a:spcAft>
                <a:spcPts val="0"/>
              </a:spcAft>
              <a:buClr>
                <a:schemeClr val="dk1"/>
              </a:buClr>
              <a:buSzPts val="8500"/>
              <a:buFont typeface="Arial"/>
              <a:buChar char="•"/>
              <a:defRPr sz="8500" b="0" i="0" u="none" strike="noStrike" cap="none">
                <a:solidFill>
                  <a:schemeClr val="dk1"/>
                </a:solidFill>
                <a:latin typeface="Arial"/>
                <a:ea typeface="Arial"/>
                <a:cs typeface="Arial"/>
                <a:sym typeface="Arial"/>
              </a:defRPr>
            </a:lvl3pPr>
            <a:lvl4pPr marL="1828800" marR="0" lvl="3"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4pPr>
            <a:lvl5pPr marL="2286000" marR="0" lvl="4"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5pPr>
            <a:lvl6pPr marL="2743200" marR="0" lvl="5"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6pPr>
            <a:lvl7pPr marL="3200400" marR="0" lvl="6"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7pPr>
            <a:lvl8pPr marL="3657600" marR="0" lvl="7"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8pPr>
            <a:lvl9pPr marL="4114800" marR="0" lvl="8"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890364" y="10066973"/>
            <a:ext cx="21422430" cy="694515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3780721" y="18362295"/>
            <a:ext cx="17641713" cy="8281035"/>
          </a:xfrm>
          <a:prstGeom prst="rect">
            <a:avLst/>
          </a:prstGeom>
          <a:noFill/>
          <a:ln>
            <a:noFill/>
          </a:ln>
        </p:spPr>
        <p:txBody>
          <a:bodyPr spcFirstLastPara="1" wrap="square" lIns="91425" tIns="91425" rIns="91425" bIns="91425" anchor="t" anchorCtr="0"/>
          <a:lstStyle>
            <a:lvl1pPr marR="0" lvl="0" algn="ctr" rtl="0">
              <a:spcBef>
                <a:spcPts val="2240"/>
              </a:spcBef>
              <a:spcAft>
                <a:spcPts val="0"/>
              </a:spcAft>
              <a:buClr>
                <a:schemeClr val="dk1"/>
              </a:buClr>
              <a:buSzPts val="11200"/>
              <a:buFont typeface="Arial"/>
              <a:buNone/>
              <a:defRPr sz="11200" b="0" i="0" u="none" strike="noStrike" cap="none">
                <a:solidFill>
                  <a:schemeClr val="dk1"/>
                </a:solidFill>
                <a:latin typeface="Arial"/>
                <a:ea typeface="Arial"/>
                <a:cs typeface="Arial"/>
                <a:sym typeface="Arial"/>
              </a:defRPr>
            </a:lvl1pPr>
            <a:lvl2pPr marR="0" lvl="1" algn="ctr" rtl="0">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2pPr>
            <a:lvl3pPr marR="0" lvl="2" algn="ctr" rtl="0">
              <a:spcBef>
                <a:spcPts val="1700"/>
              </a:spcBef>
              <a:spcAft>
                <a:spcPts val="0"/>
              </a:spcAft>
              <a:buClr>
                <a:schemeClr val="dk1"/>
              </a:buClr>
              <a:buSzPts val="8500"/>
              <a:buFont typeface="Arial"/>
              <a:buNone/>
              <a:defRPr sz="8500" b="0" i="0" u="none" strike="noStrike" cap="none">
                <a:solidFill>
                  <a:schemeClr val="dk1"/>
                </a:solidFill>
                <a:latin typeface="Arial"/>
                <a:ea typeface="Arial"/>
                <a:cs typeface="Arial"/>
                <a:sym typeface="Arial"/>
              </a:defRPr>
            </a:lvl3pPr>
            <a:lvl4pPr marR="0" lvl="3" algn="ctr" rtl="0">
              <a:spcBef>
                <a:spcPts val="1420"/>
              </a:spcBef>
              <a:spcAft>
                <a:spcPts val="0"/>
              </a:spcAft>
              <a:buClr>
                <a:schemeClr val="dk1"/>
              </a:buClr>
              <a:buSzPts val="7100"/>
              <a:buFont typeface="Arial"/>
              <a:buNone/>
              <a:defRPr sz="7100" b="0" i="0" u="none" strike="noStrike" cap="none">
                <a:solidFill>
                  <a:schemeClr val="dk1"/>
                </a:solidFill>
                <a:latin typeface="Arial"/>
                <a:ea typeface="Arial"/>
                <a:cs typeface="Arial"/>
                <a:sym typeface="Arial"/>
              </a:defRPr>
            </a:lvl4pPr>
            <a:lvl5pPr marR="0" lvl="4" algn="ctr" rtl="0">
              <a:spcBef>
                <a:spcPts val="1420"/>
              </a:spcBef>
              <a:spcAft>
                <a:spcPts val="0"/>
              </a:spcAft>
              <a:buClr>
                <a:schemeClr val="dk1"/>
              </a:buClr>
              <a:buSzPts val="7100"/>
              <a:buFont typeface="Arial"/>
              <a:buNone/>
              <a:defRPr sz="7100" b="0" i="0" u="none" strike="noStrike" cap="none">
                <a:solidFill>
                  <a:schemeClr val="dk1"/>
                </a:solidFill>
                <a:latin typeface="Arial"/>
                <a:ea typeface="Arial"/>
                <a:cs typeface="Arial"/>
                <a:sym typeface="Arial"/>
              </a:defRPr>
            </a:lvl5pPr>
            <a:lvl6pPr marR="0" lvl="5" algn="ctr" rtl="0">
              <a:spcBef>
                <a:spcPts val="1420"/>
              </a:spcBef>
              <a:spcAft>
                <a:spcPts val="0"/>
              </a:spcAft>
              <a:buClr>
                <a:schemeClr val="dk1"/>
              </a:buClr>
              <a:buSzPts val="7100"/>
              <a:buFont typeface="Arial"/>
              <a:buNone/>
              <a:defRPr sz="7100" b="0" i="0" u="none" strike="noStrike" cap="none">
                <a:solidFill>
                  <a:schemeClr val="dk1"/>
                </a:solidFill>
                <a:latin typeface="Arial"/>
                <a:ea typeface="Arial"/>
                <a:cs typeface="Arial"/>
                <a:sym typeface="Arial"/>
              </a:defRPr>
            </a:lvl6pPr>
            <a:lvl7pPr marR="0" lvl="6" algn="ctr" rtl="0">
              <a:spcBef>
                <a:spcPts val="1420"/>
              </a:spcBef>
              <a:spcAft>
                <a:spcPts val="0"/>
              </a:spcAft>
              <a:buClr>
                <a:schemeClr val="dk1"/>
              </a:buClr>
              <a:buSzPts val="7100"/>
              <a:buFont typeface="Arial"/>
              <a:buNone/>
              <a:defRPr sz="7100" b="0" i="0" u="none" strike="noStrike" cap="none">
                <a:solidFill>
                  <a:schemeClr val="dk1"/>
                </a:solidFill>
                <a:latin typeface="Arial"/>
                <a:ea typeface="Arial"/>
                <a:cs typeface="Arial"/>
                <a:sym typeface="Arial"/>
              </a:defRPr>
            </a:lvl7pPr>
            <a:lvl8pPr marR="0" lvl="7" algn="ctr" rtl="0">
              <a:spcBef>
                <a:spcPts val="1420"/>
              </a:spcBef>
              <a:spcAft>
                <a:spcPts val="0"/>
              </a:spcAft>
              <a:buClr>
                <a:schemeClr val="dk1"/>
              </a:buClr>
              <a:buSzPts val="7100"/>
              <a:buFont typeface="Arial"/>
              <a:buNone/>
              <a:defRPr sz="7100" b="0" i="0" u="none" strike="noStrike" cap="none">
                <a:solidFill>
                  <a:schemeClr val="dk1"/>
                </a:solidFill>
                <a:latin typeface="Arial"/>
                <a:ea typeface="Arial"/>
                <a:cs typeface="Arial"/>
                <a:sym typeface="Arial"/>
              </a:defRPr>
            </a:lvl8pPr>
            <a:lvl9pPr marR="0" lvl="8" algn="ctr" rtl="0">
              <a:spcBef>
                <a:spcPts val="1420"/>
              </a:spcBef>
              <a:spcAft>
                <a:spcPts val="0"/>
              </a:spcAft>
              <a:buClr>
                <a:schemeClr val="dk1"/>
              </a:buClr>
              <a:buSzPts val="7100"/>
              <a:buFont typeface="Arial"/>
              <a:buNone/>
              <a:defRPr sz="71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260614" y="1295225"/>
            <a:ext cx="22681924" cy="540106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1260614" y="7559384"/>
            <a:ext cx="22681924" cy="21387610"/>
          </a:xfrm>
          <a:prstGeom prst="rect">
            <a:avLst/>
          </a:prstGeom>
          <a:noFill/>
          <a:ln>
            <a:noFill/>
          </a:ln>
        </p:spPr>
        <p:txBody>
          <a:bodyPr spcFirstLastPara="1" wrap="square" lIns="91425" tIns="91425" rIns="91425" bIns="91425" anchor="t" anchorCtr="0"/>
          <a:lstStyle>
            <a:lvl1pPr marL="457200" marR="0" lvl="0" indent="-939800" algn="l" rtl="0">
              <a:spcBef>
                <a:spcPts val="2240"/>
              </a:spcBef>
              <a:spcAft>
                <a:spcPts val="0"/>
              </a:spcAft>
              <a:buClr>
                <a:schemeClr val="dk1"/>
              </a:buClr>
              <a:buSzPts val="11200"/>
              <a:buFont typeface="Arial"/>
              <a:buChar char="•"/>
              <a:defRPr sz="11200" b="0" i="0" u="none" strike="noStrike" cap="none">
                <a:solidFill>
                  <a:schemeClr val="dk1"/>
                </a:solidFill>
                <a:latin typeface="Arial"/>
                <a:ea typeface="Arial"/>
                <a:cs typeface="Arial"/>
                <a:sym typeface="Arial"/>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68350" algn="l" rtl="0">
              <a:spcBef>
                <a:spcPts val="1700"/>
              </a:spcBef>
              <a:spcAft>
                <a:spcPts val="0"/>
              </a:spcAft>
              <a:buClr>
                <a:schemeClr val="dk1"/>
              </a:buClr>
              <a:buSzPts val="8500"/>
              <a:buFont typeface="Arial"/>
              <a:buChar char="•"/>
              <a:defRPr sz="8500" b="0" i="0" u="none" strike="noStrike" cap="none">
                <a:solidFill>
                  <a:schemeClr val="dk1"/>
                </a:solidFill>
                <a:latin typeface="Arial"/>
                <a:ea typeface="Arial"/>
                <a:cs typeface="Arial"/>
                <a:sym typeface="Arial"/>
              </a:defRPr>
            </a:lvl3pPr>
            <a:lvl4pPr marL="1828800" marR="0" lvl="3"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4pPr>
            <a:lvl5pPr marL="2286000" marR="0" lvl="4"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5pPr>
            <a:lvl6pPr marL="2743200" marR="0" lvl="5"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6pPr>
            <a:lvl7pPr marL="3200400" marR="0" lvl="6"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7pPr>
            <a:lvl8pPr marL="3657600" marR="0" lvl="7"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8pPr>
            <a:lvl9pPr marL="4114800" marR="0" lvl="8"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990377" y="20822605"/>
            <a:ext cx="21423665" cy="6436517"/>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3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29" name="Shape 29"/>
          <p:cNvSpPr txBox="1">
            <a:spLocks noGrp="1"/>
          </p:cNvSpPr>
          <p:nvPr>
            <p:ph type="body" idx="1"/>
          </p:nvPr>
        </p:nvSpPr>
        <p:spPr>
          <a:xfrm>
            <a:off x="1990377" y="13734573"/>
            <a:ext cx="21423665" cy="7088030"/>
          </a:xfrm>
          <a:prstGeom prst="rect">
            <a:avLst/>
          </a:prstGeom>
          <a:noFill/>
          <a:ln>
            <a:noFill/>
          </a:ln>
        </p:spPr>
        <p:txBody>
          <a:bodyPr spcFirstLastPara="1" wrap="square" lIns="91425" tIns="91425" rIns="91425" bIns="91425" anchor="b" anchorCtr="0"/>
          <a:lstStyle>
            <a:lvl1pPr marL="457200" marR="0" lvl="0" indent="-228600"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2286000" marR="0" lvl="4"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2743200" marR="0" lvl="5"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3200400" marR="0" lvl="6"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3657600" marR="0" lvl="7"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4114800" marR="0" lvl="8"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260654" y="1297306"/>
            <a:ext cx="22681847" cy="540067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42" name="Shape 42"/>
          <p:cNvSpPr txBox="1">
            <a:spLocks noGrp="1"/>
          </p:cNvSpPr>
          <p:nvPr>
            <p:ph type="body" idx="1"/>
          </p:nvPr>
        </p:nvSpPr>
        <p:spPr>
          <a:xfrm>
            <a:off x="1260654" y="7253763"/>
            <a:ext cx="11134724" cy="3023235"/>
          </a:xfrm>
          <a:prstGeom prst="rect">
            <a:avLst/>
          </a:prstGeom>
          <a:noFill/>
          <a:ln>
            <a:noFill/>
          </a:ln>
        </p:spPr>
        <p:txBody>
          <a:bodyPr spcFirstLastPara="1" wrap="square" lIns="91425" tIns="91425" rIns="91425" bIns="91425" anchor="b" anchorCtr="0"/>
          <a:lstStyle>
            <a:lvl1pPr marL="457200" marR="0" lvl="0" indent="-228600" algn="l" rtl="0">
              <a:spcBef>
                <a:spcPts val="44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marL="914400" marR="0" lvl="1" indent="-228600" algn="l" rtl="0">
              <a:spcBef>
                <a:spcPts val="380"/>
              </a:spcBef>
              <a:spcAft>
                <a:spcPts val="0"/>
              </a:spcAft>
              <a:buClr>
                <a:schemeClr val="dk1"/>
              </a:buClr>
              <a:buSzPts val="1900"/>
              <a:buFont typeface="Arial"/>
              <a:buNone/>
              <a:defRPr sz="1900" b="1" i="0" u="none" strike="noStrike" cap="none">
                <a:solidFill>
                  <a:schemeClr val="dk1"/>
                </a:solidFill>
                <a:latin typeface="Arial"/>
                <a:ea typeface="Arial"/>
                <a:cs typeface="Arial"/>
                <a:sym typeface="Arial"/>
              </a:defRPr>
            </a:lvl2pPr>
            <a:lvl3pPr marL="1371600" marR="0" lvl="2"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1260654" y="10276999"/>
            <a:ext cx="11134724" cy="18669477"/>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L="914400" marR="0" lvl="1"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12802837" y="7253763"/>
            <a:ext cx="11139665" cy="3023235"/>
          </a:xfrm>
          <a:prstGeom prst="rect">
            <a:avLst/>
          </a:prstGeom>
          <a:noFill/>
          <a:ln>
            <a:noFill/>
          </a:ln>
        </p:spPr>
        <p:txBody>
          <a:bodyPr spcFirstLastPara="1" wrap="square" lIns="91425" tIns="91425" rIns="91425" bIns="91425" anchor="b" anchorCtr="0"/>
          <a:lstStyle>
            <a:lvl1pPr marL="457200" marR="0" lvl="0" indent="-228600" algn="l" rtl="0">
              <a:spcBef>
                <a:spcPts val="44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marL="914400" marR="0" lvl="1" indent="-228600" algn="l" rtl="0">
              <a:spcBef>
                <a:spcPts val="380"/>
              </a:spcBef>
              <a:spcAft>
                <a:spcPts val="0"/>
              </a:spcAft>
              <a:buClr>
                <a:schemeClr val="dk1"/>
              </a:buClr>
              <a:buSzPts val="1900"/>
              <a:buFont typeface="Arial"/>
              <a:buNone/>
              <a:defRPr sz="1900" b="1" i="0" u="none" strike="noStrike" cap="none">
                <a:solidFill>
                  <a:schemeClr val="dk1"/>
                </a:solidFill>
                <a:latin typeface="Arial"/>
                <a:ea typeface="Arial"/>
                <a:cs typeface="Arial"/>
                <a:sym typeface="Arial"/>
              </a:defRPr>
            </a:lvl2pPr>
            <a:lvl3pPr marL="1371600" marR="0" lvl="2"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12802837" y="10276999"/>
            <a:ext cx="11139665" cy="18669477"/>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L="914400" marR="0" lvl="1"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260614" y="1295225"/>
            <a:ext cx="22681924" cy="540106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51" name="Shape 51"/>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260652" y="1290161"/>
            <a:ext cx="8291159" cy="54906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9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56" name="Shape 56"/>
          <p:cNvSpPr txBox="1">
            <a:spLocks noGrp="1"/>
          </p:cNvSpPr>
          <p:nvPr>
            <p:ph type="body" idx="1"/>
          </p:nvPr>
        </p:nvSpPr>
        <p:spPr>
          <a:xfrm>
            <a:off x="9854320" y="1290163"/>
            <a:ext cx="14088179" cy="27656313"/>
          </a:xfrm>
          <a:prstGeom prst="rect">
            <a:avLst/>
          </a:prstGeom>
          <a:noFill/>
          <a:ln>
            <a:noFill/>
          </a:ln>
        </p:spPr>
        <p:txBody>
          <a:bodyPr spcFirstLastPara="1" wrap="square" lIns="91425" tIns="91425" rIns="91425" bIns="91425" anchor="t" anchorCtr="0"/>
          <a:lstStyle>
            <a:lvl1pPr marL="457200" marR="0" lvl="0" indent="-393700" algn="l" rtl="0">
              <a:spcBef>
                <a:spcPts val="52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body" idx="2"/>
          </p:nvPr>
        </p:nvSpPr>
        <p:spPr>
          <a:xfrm>
            <a:off x="1260652" y="6780847"/>
            <a:ext cx="8291159" cy="22165627"/>
          </a:xfrm>
          <a:prstGeom prst="rect">
            <a:avLst/>
          </a:prstGeom>
          <a:noFill/>
          <a:ln>
            <a:noFill/>
          </a:ln>
        </p:spPr>
        <p:txBody>
          <a:bodyPr spcFirstLastPara="1" wrap="square" lIns="91425" tIns="91425" rIns="91425" bIns="91425" anchor="t" anchorCtr="0"/>
          <a:lstStyle>
            <a:lvl1pPr marL="457200" marR="0" lvl="0"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1371600" marR="0" lvl="2"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940125" y="22682834"/>
            <a:ext cx="15121644" cy="267747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9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63" name="Shape 63"/>
          <p:cNvSpPr>
            <a:spLocks noGrp="1"/>
          </p:cNvSpPr>
          <p:nvPr>
            <p:ph type="pic" idx="2"/>
          </p:nvPr>
        </p:nvSpPr>
        <p:spPr>
          <a:xfrm>
            <a:off x="4940125" y="2896077"/>
            <a:ext cx="15121644" cy="19442430"/>
          </a:xfrm>
          <a:prstGeom prst="rect">
            <a:avLst/>
          </a:prstGeom>
          <a:noFill/>
          <a:ln>
            <a:noFill/>
          </a:ln>
        </p:spPr>
        <p:txBody>
          <a:bodyPr spcFirstLastPara="1" wrap="square" lIns="91425" tIns="91425" rIns="91425" bIns="91425" anchor="t" anchorCtr="0"/>
          <a:lstStyle>
            <a:lvl1pPr marR="0" lvl="0" algn="l" rtl="0">
              <a:spcBef>
                <a:spcPts val="52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1pPr>
            <a:lvl2pPr marR="0" lvl="1" algn="l" rtl="0">
              <a:spcBef>
                <a:spcPts val="44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2pPr>
            <a:lvl3pPr marR="0" lvl="2" algn="l" rtl="0">
              <a:spcBef>
                <a:spcPts val="44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3pPr>
            <a:lvl4pPr marR="0" lvl="3"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4pPr>
            <a:lvl5pPr marR="0" lvl="4"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5pPr>
            <a:lvl6pPr marR="0" lvl="5"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6pPr>
            <a:lvl7pPr marR="0" lvl="6"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7pPr>
            <a:lvl8pPr marR="0" lvl="7"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8pPr>
            <a:lvl9pPr marR="0" lvl="8"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1"/>
          </p:nvPr>
        </p:nvSpPr>
        <p:spPr>
          <a:xfrm>
            <a:off x="4940125" y="25360313"/>
            <a:ext cx="15121644" cy="3803332"/>
          </a:xfrm>
          <a:prstGeom prst="rect">
            <a:avLst/>
          </a:prstGeom>
          <a:noFill/>
          <a:ln>
            <a:noFill/>
          </a:ln>
        </p:spPr>
        <p:txBody>
          <a:bodyPr spcFirstLastPara="1" wrap="square" lIns="91425" tIns="91425" rIns="91425" bIns="91425" anchor="t" anchorCtr="0"/>
          <a:lstStyle>
            <a:lvl1pPr marL="457200" marR="0" lvl="0"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1371600" marR="0" lvl="2"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260614" y="1295225"/>
            <a:ext cx="22681924" cy="540106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70" name="Shape 70"/>
          <p:cNvSpPr txBox="1">
            <a:spLocks noGrp="1"/>
          </p:cNvSpPr>
          <p:nvPr>
            <p:ph type="body" idx="1"/>
          </p:nvPr>
        </p:nvSpPr>
        <p:spPr>
          <a:xfrm rot="5400000">
            <a:off x="1907771" y="6912227"/>
            <a:ext cx="21387610" cy="22681924"/>
          </a:xfrm>
          <a:prstGeom prst="rect">
            <a:avLst/>
          </a:prstGeom>
          <a:noFill/>
          <a:ln>
            <a:noFill/>
          </a:ln>
        </p:spPr>
        <p:txBody>
          <a:bodyPr spcFirstLastPara="1" wrap="square" lIns="91425" tIns="91425" rIns="91425" bIns="91425" anchor="t" anchorCtr="0"/>
          <a:lstStyle>
            <a:lvl1pPr marL="457200" marR="0" lvl="0" indent="-939800" algn="l" rtl="0">
              <a:spcBef>
                <a:spcPts val="2240"/>
              </a:spcBef>
              <a:spcAft>
                <a:spcPts val="0"/>
              </a:spcAft>
              <a:buClr>
                <a:schemeClr val="dk1"/>
              </a:buClr>
              <a:buSzPts val="11200"/>
              <a:buFont typeface="Arial"/>
              <a:buChar char="•"/>
              <a:defRPr sz="11200" b="0" i="0" u="none" strike="noStrike" cap="none">
                <a:solidFill>
                  <a:schemeClr val="dk1"/>
                </a:solidFill>
                <a:latin typeface="Arial"/>
                <a:ea typeface="Arial"/>
                <a:cs typeface="Arial"/>
                <a:sym typeface="Arial"/>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68350" algn="l" rtl="0">
              <a:spcBef>
                <a:spcPts val="1700"/>
              </a:spcBef>
              <a:spcAft>
                <a:spcPts val="0"/>
              </a:spcAft>
              <a:buClr>
                <a:schemeClr val="dk1"/>
              </a:buClr>
              <a:buSzPts val="8500"/>
              <a:buFont typeface="Arial"/>
              <a:buChar char="•"/>
              <a:defRPr sz="8500" b="0" i="0" u="none" strike="noStrike" cap="none">
                <a:solidFill>
                  <a:schemeClr val="dk1"/>
                </a:solidFill>
                <a:latin typeface="Arial"/>
                <a:ea typeface="Arial"/>
                <a:cs typeface="Arial"/>
                <a:sym typeface="Arial"/>
              </a:defRPr>
            </a:lvl3pPr>
            <a:lvl4pPr marL="1828800" marR="0" lvl="3"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4pPr>
            <a:lvl5pPr marL="2286000" marR="0" lvl="4"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5pPr>
            <a:lvl6pPr marL="2743200" marR="0" lvl="5"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6pPr>
            <a:lvl7pPr marL="3200400" marR="0" lvl="6"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7pPr>
            <a:lvl8pPr marL="3657600" marR="0" lvl="7"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8pPr>
            <a:lvl9pPr marL="4114800" marR="0" lvl="8"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49000"/>
            <a:lum/>
          </a:blip>
          <a:srcRect/>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260614" y="1295225"/>
            <a:ext cx="22681924" cy="540106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1260614" y="7559384"/>
            <a:ext cx="22681924" cy="21387610"/>
          </a:xfrm>
          <a:prstGeom prst="rect">
            <a:avLst/>
          </a:prstGeom>
          <a:noFill/>
          <a:ln>
            <a:noFill/>
          </a:ln>
        </p:spPr>
        <p:txBody>
          <a:bodyPr spcFirstLastPara="1" wrap="square" lIns="91425" tIns="91425" rIns="91425" bIns="91425" anchor="t" anchorCtr="0"/>
          <a:lstStyle>
            <a:lvl1pPr marL="457200" marR="0" lvl="0" indent="-939800" algn="l" rtl="0">
              <a:spcBef>
                <a:spcPts val="2240"/>
              </a:spcBef>
              <a:spcAft>
                <a:spcPts val="0"/>
              </a:spcAft>
              <a:buClr>
                <a:schemeClr val="dk1"/>
              </a:buClr>
              <a:buSzPts val="11200"/>
              <a:buFont typeface="Arial"/>
              <a:buChar char="•"/>
              <a:defRPr sz="11200" b="0" i="0" u="none" strike="noStrike" cap="none">
                <a:solidFill>
                  <a:schemeClr val="dk1"/>
                </a:solidFill>
                <a:latin typeface="Arial"/>
                <a:ea typeface="Arial"/>
                <a:cs typeface="Arial"/>
                <a:sym typeface="Arial"/>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68350" algn="l" rtl="0">
              <a:spcBef>
                <a:spcPts val="1700"/>
              </a:spcBef>
              <a:spcAft>
                <a:spcPts val="0"/>
              </a:spcAft>
              <a:buClr>
                <a:schemeClr val="dk1"/>
              </a:buClr>
              <a:buSzPts val="8500"/>
              <a:buFont typeface="Arial"/>
              <a:buChar char="•"/>
              <a:defRPr sz="8500" b="0" i="0" u="none" strike="noStrike" cap="none">
                <a:solidFill>
                  <a:schemeClr val="dk1"/>
                </a:solidFill>
                <a:latin typeface="Arial"/>
                <a:ea typeface="Arial"/>
                <a:cs typeface="Arial"/>
                <a:sym typeface="Arial"/>
              </a:defRPr>
            </a:lvl3pPr>
            <a:lvl4pPr marL="1828800" marR="0" lvl="3"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4pPr>
            <a:lvl5pPr marL="2286000" marR="0" lvl="4"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5pPr>
            <a:lvl6pPr marL="2743200" marR="0" lvl="5"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6pPr>
            <a:lvl7pPr marL="3200400" marR="0" lvl="6"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7pPr>
            <a:lvl8pPr marL="3657600" marR="0" lvl="7"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8pPr>
            <a:lvl9pPr marL="4114800" marR="0" lvl="8"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49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49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49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49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49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49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49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49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886254" y="337039"/>
            <a:ext cx="23535846" cy="3661643"/>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140425" tIns="70200" rIns="140425" bIns="70200" anchor="ctr" anchorCtr="0">
            <a:noAutofit/>
          </a:bodyPr>
          <a:lstStyle/>
          <a:p>
            <a:pPr marL="0" marR="0" lvl="0" indent="0" algn="ctr" rtl="0">
              <a:spcBef>
                <a:spcPts val="0"/>
              </a:spcBef>
              <a:spcAft>
                <a:spcPts val="0"/>
              </a:spcAft>
              <a:buNone/>
            </a:pPr>
            <a:r>
              <a:rPr lang="tr-TR" sz="4800" b="1" i="0" u="none" strike="noStrike" cap="none">
                <a:solidFill>
                  <a:srgbClr val="FF0000"/>
                </a:solidFill>
                <a:latin typeface="Times New Roman" panose="02020603050405020304" pitchFamily="18" charset="0"/>
                <a:cs typeface="Times New Roman" panose="02020603050405020304" pitchFamily="18" charset="0"/>
                <a:sym typeface="Arial"/>
              </a:rPr>
              <a:t>                    </a:t>
            </a:r>
            <a:r>
              <a:rPr lang="en-US" sz="4800" b="1" i="0" u="none" strike="noStrike" cap="none">
                <a:solidFill>
                  <a:schemeClr val="accent6">
                    <a:lumMod val="50000"/>
                  </a:schemeClr>
                </a:solidFill>
                <a:latin typeface="Times New Roman" panose="02020603050405020304" pitchFamily="18" charset="0"/>
                <a:cs typeface="Times New Roman" panose="02020603050405020304" pitchFamily="18" charset="0"/>
                <a:sym typeface="Arial"/>
              </a:rPr>
              <a:t>Self-efficacy Perceptions of 5th and 6th Grade Students in Bezmialem Vakif </a:t>
            </a:r>
            <a:r>
              <a:rPr lang="tr-TR" sz="4800" b="1" i="0" u="none" strike="noStrike" cap="none">
                <a:solidFill>
                  <a:schemeClr val="accent6">
                    <a:lumMod val="50000"/>
                  </a:schemeClr>
                </a:solidFill>
                <a:latin typeface="Times New Roman" panose="02020603050405020304" pitchFamily="18" charset="0"/>
                <a:cs typeface="Times New Roman" panose="02020603050405020304" pitchFamily="18" charset="0"/>
                <a:sym typeface="Arial"/>
              </a:rPr>
              <a:t> </a:t>
            </a:r>
            <a:r>
              <a:rPr lang="en-US" sz="4800" b="1" i="0" u="none" strike="noStrike" cap="none">
                <a:solidFill>
                  <a:schemeClr val="accent6">
                    <a:lumMod val="50000"/>
                  </a:schemeClr>
                </a:solidFill>
                <a:latin typeface="Times New Roman" panose="02020603050405020304" pitchFamily="18" charset="0"/>
                <a:cs typeface="Times New Roman" panose="02020603050405020304" pitchFamily="18" charset="0"/>
                <a:sym typeface="Arial"/>
              </a:rPr>
              <a:t>University Faculty of Medicine during the COVID-19 Outbreak</a:t>
            </a:r>
            <a:endParaRPr lang="tr-TR" sz="4800" b="1" i="0" u="none" strike="noStrike" cap="none">
              <a:solidFill>
                <a:schemeClr val="accent6">
                  <a:lumMod val="50000"/>
                </a:schemeClr>
              </a:solidFill>
              <a:latin typeface="Times New Roman" panose="02020603050405020304" pitchFamily="18" charset="0"/>
              <a:cs typeface="Times New Roman" panose="02020603050405020304" pitchFamily="18" charset="0"/>
              <a:sym typeface="Arial"/>
            </a:endParaRPr>
          </a:p>
          <a:p>
            <a:pPr algn="ctr">
              <a:lnSpc>
                <a:spcPct val="107000"/>
              </a:lnSpc>
              <a:spcAft>
                <a:spcPts val="800"/>
              </a:spcAft>
            </a:pPr>
            <a:r>
              <a:rPr lang="tr-TR" sz="3600" b="1" u="sng">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Hatice Yavaş</a:t>
            </a:r>
            <a:r>
              <a:rPr lang="tr-TR" sz="3600" b="1" baseline="300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a:t>
            </a:r>
            <a:r>
              <a:rPr lang="tr-TR" sz="3600" b="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Semra Özçelik</a:t>
            </a:r>
            <a:r>
              <a:rPr lang="tr-TR" sz="3600" b="1" baseline="300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tr-TR" sz="3600" b="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tr-TR" sz="2800" baseline="300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a:t>
            </a:r>
            <a:r>
              <a:rPr lang="tr-TR" sz="28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Bezmialem Vakif University Faculty of Medicine, Istanbul, Turkey</a:t>
            </a:r>
          </a:p>
          <a:p>
            <a:pPr algn="ctr">
              <a:lnSpc>
                <a:spcPct val="107000"/>
              </a:lnSpc>
              <a:spcAft>
                <a:spcPts val="800"/>
              </a:spcAft>
            </a:pPr>
            <a:r>
              <a:rPr lang="tr-TR" sz="2800" baseline="300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r>
              <a:rPr lang="tr-TR" sz="28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Bezmialem Vakif University Faculty of Medicine, Department of Medical Education, Istanbul, Turkey</a:t>
            </a:r>
          </a:p>
        </p:txBody>
      </p:sp>
      <p:sp>
        <p:nvSpPr>
          <p:cNvPr id="93" name="Shape 93" descr="data:image/jpeg;base64,/9j/4AAQSkZJRgABAQAAAQABAAD/2wCEAAkGBxQSEhQUExQWFhIXFx8ZFxgYGSEgHBwfICcaIiAgJh0cHSgiHBwxIB0cITEiJSkrLi4uHB8zODMsNygtLiwBCgoKDg0OGxAQGjQkHyQyNy8vNzcyLSs3Mi01NTEyNDQ3LDQ3LCw0LC41LDQ3Ny8sLCwsLDE4LCwsLCwsLCw0LP/AABEIAEwAoAMBIgACEQEDEQH/xAAbAAABBQEBAAAAAAAAAAAAAAAFAAIDBAYBB//EADwQAAIBAgQCBggFAgYDAAAAAAECAwARBBIhMQUTIkFRYXGBBgcUMlKRsdEVI0JywdLwJDNiobLhFnPC/8QAGQEBAQEBAQEAAAAAAAAAAAAAAAECAwUE/8QAKhEAAgECAwYGAwAAAAAAAAAAAAECESEDEjETIlFhcbEEMkFCwfCBkdH/2gAMAwEAAhEDEQA/APcaVKlQCpUqVAKhs/EmDlMgBGxdsoYdo0N/rRKg/GcTmBQKxKkEm2mxIt2nwoCT2uQ/qjUdyO39NU5UlJJ9qNtTbJl0H99tV+MYuYZjGxAEYO50OVj1AjqFF+LbL+1vpQA84KQ7u58Vb+quewHfKhPfCT9TXfSsEmMAgdCQ6i40yd41q/wIEI4JBtI22g+VzQA/2A75UB7oSPoa6MFINnceCt/VV/jwJRACBeRd9R8riqXouCDICQehGdBYa5u860ByJJQQfajbQ2yZtD/fbVz2uQfqjYfsdf6qfwnZv2r9KFcKxUtwXYkFCbXOvRU9YA6zQBSDiTFwmQEnco2YKO06C31olQfg2JygIVYFiSDbTYE37D40YoBUqVKgFSpUqAGpxpCAQGsRcaD7138YT4X+Q+9CsFjnE8UfR5fLUWy63y3veo8LxWQxzscuZbZOjtckedAGfxdPhf5D70vxdPhf5D70ExfFpVghYZM5LZzl3y26uq96vHGv7WI7Ly7Wtl1va970Bd/GE+F/kPvQvETtK0nLDauo0IDaKSeo23qHDcWkMU7HLmW2To7ZiR52qzwGcuQzWzZ7GwsNFPVQA7E8OZiA4luRa3OAuNtgmuhIq6I5r9MP7rWzuCNu5BQ7iccjySMDsdNfL+aPo5aKInU5W+hoCrjpXkAMkAsAbHmFd7X2t2CmKcQoOUcqPf4tTubmoePRu7oqnTLt5L/3VTJI8HLzMDc6ra4v1/330ARc4hgM45se/wAOo2NxT8DK8YJjgFiBc8wtte2pv30NZJEg5eZib/qtc27fL+KtcBjdGdWOmXbyb/qgJDHNfoB/dW+RwBt3oap4bh7gkIJbgWI5wNhtsU00FqNO5WKUjQ5V+goBwyORJI2Jtc66jw/igCWHnaJo+YraOw1ILaqD2C+1FPxdPhf5D70N4/iGjJZbZs9hcXtdR1VBi+LSLHh2GS7Al+jvYgeVAGfxdPhf5D70vxhPhf5D71STHN7W0dl5diAMutwAb386o4Xi0rYeVjkzhlynLsG7uu1AG/xdPhf5D71x+NIASQ1gLnQfehGK4rIEw7DLdhd+jvYgeVSYvGuZpo+jy+W4Ay63C3vfzoB2Cwi86JuYuflq2TXNbLbbamYbh6cucCVCBYMQTZcpvrrpRZODRBg4DZwLBszXAGlt6anA4QHAUgP74zN0vHWgBOL4fGYIbyoFuQrEmxLWtbXuq62EX2sNzFz2zZNc1rW22qy/AoCqoVJVdVGZrD/epDwmLPzLNzNs2Zr/AFoANhuHJypwJUIFgxBNly3OuulO4V+WOh+YM9xl6wV3F6JpwOEBgFID+8MzdLx1p0PBok9zOvg7eHbQGRxyhnkzGRGJIyjLbzuL3rQYSUlI1ZCgCMQTsdOq3jerUnAIWJJDEnUnO33qb8LSwF3sBYdNtBt29lAZKebmytfmJkNja17lUsOl1W186lwz5AFGbQ+90bkfK1aH/wAfhuxs12N2OdtTYDt7ABXJeCQqpYh7AE6MxOndegM/iZC65Tn13bo3+lqZhp+VILcx85sL2uSFfTo9VtfKjfDOH4eeJJVWVVYXAcsrDxBOldx3B4kyskbvICcgEjDWxFyb2AsTr30qXK60OYuUhJFVC4KKSRsNOu/hes/gVCvHlMjsCBlOW3lYXvWm4bh0ljJKzRk9F0dmvppbexHeNDUkfo/CpBAYEag52+9A1R0YM4vaQXf8scy5zdQC7m1dxfDkKYcGVBoQpJPSuQdNdaKz8Fif38zdert4dtJ+CQkICpIT3Ok3R8Ne6hCqmDX2pjzFz2JK65rEAbbdVUcLgIxh5bTIUzLdgTYZe3WjY4TEHMgDcw6FszX+tRpwKAIUCkIxuVzNYn50ALxPDkyYdTKg0sup6VyDprrT8XhF5s7Z1L8t2KXOYArbbbqok/BISEBUkJ7nSbo+GvdXW4NEWZrHMwIY5muQdCN6AxmJWP8AFZopZGSDkBgOaygN2jpDWtB6AyTNg1M7lyWbIze8Uv0Se+1AjNCeOTCUxlThwLPa1+zXrqx6AwlMTjliJOBDryvhDa5gv+nbbSuUfMejjKuF0UX8fu5F6xTlxGAs7IskpWTK5UFehvYjtrS8HwMMckjQylrqoZeYXA1ax1Y2v/FZb1nTIMTw3OVy85iwa1rdDe/VWr4a+FErLh+XndQWEdrWXQE5dj0jVXmZzxK7CGuj7nMdwNJZTLK8lgoVVWRlAtcknKRc6/7VkfRjD+1455oWlXBQHKt5HIlft1bVR9qu+sTjhumBhdUmn99ybCNOsk9p/g0X4ZjsHhIYoIpEOoRVVgWYnrsDv1mjo5FjnhhV9ZWXJcfvNk/pniCmCnK3zlMq23u2g89ag9BuN+1YVWb/ADU/LlB3DLofvTfTWVcuHiJAMmJjGp6lOY/8azfFsDPhce6YYfl8QWxI2jce83jYk+dG2nUmFhxnhZXZ6r8a/eRf4H6QNPxWVdeSYbRdjZW1YeJv8q03pIl8LPuCI2IIJBBANjcVkeLxJhOK8Oy2WMwtCOra1vrWu9IpAMJOSQBym18jSOjTJipZ4SirNLvT4BXq3JbAQuxLO4uzMSSdT1mneneIk9n5EBInnuqWNiABdjcbaaeJFRerKUHhuH1Gim+u2pqLDRnG4yaZJmRIPyYymU3J1kPSB090eRp7UiyVMecnom+9gr6G8Y9rwkUv6suV/wBw0NAvWy7JgxIjMjiRRmViDY3uNDVX0Vb2DiGIwbv+XMBNEWsNdcw6hr3dlTeuOUDAgEjWVf5qN1gzcMNR8VHLo3VdGbbDRBVUKLACsV61WKRYd0ZkYzqrFWK3U3uDY7VqIeN4c8sLKjM9goVgSdL7A1k/W/KogwwYgf4lCb9gvfytWpvdZy8LF7eNUaThnD4EmzQylmyEFOaXFrjWxY27POhvrKx0kWFUw35plXLbfo3Y+Vl1ongpMGJl5PK5rqR+Xl1Ua65erv76p8clVsfgoiRoJZCD3AKP+Ro9CQrtVJ3pe/IJcJ41HPhVxIIEZTM3dbf5VnPV9xqTET47m3U50dEP6UYHKPkAfOhPDeETRYmbhoB9jdhMD1CO+qeZsvkaJcOkWHjmIQkATQKQL21X+zWczsdnhQipqN6qq6VRpzFC17woWz5SCq3v27dmtW5Zliyi1gTlAA0H/VRrCOcT/pBt1X1F/G2lQ42IO0gb9Mdx3E318dBUbklzPi1JsfHEBneNW1AuQOvvPVTsFh0W5SNUv2KASPKq+LbPChaxzFL99yKl4e5u6XJCGwvvbx66qlvC+U4I4pU5jRKSRfpKCfnXMBhoiA6wxqdwQq3+YGhpYE/4cftP81Nw5QIksP0j6Ui26dA21UZxFEy5mRWIsBdQbXNuupIm6RU2JABBt23H8GlxBLxt3C/mNRUPDJS+ZzubDTbTX+are/QntGzyxPnzIGaO+jKDp2i/VUuNyhACilbqMpGmpA2qpPEGjkJ0Ku1iN+q/lVnifuD9y/UVnM6M1wOtHHGQojUBzlNgAPPt667hgiqzIiqNfdAF7eFd4kl427RqCOojapJUCxsBsFP0rV6szWxDFFHMA7RoSQLEgE28aZGyTEB4wTYkZgDpex8KbwOXNGNALWGg7hVfA9HlkaZyyt2HUkHxrCm6RfE1xLUMESy2SJAyjVgqgi/le1PmjR5QrIrdC9yoJ3tbWoWfNiADbo7Hr1G3hUxP54/9f81pS7kuRLGkcgCQKGYGxUKLgWv9afjBGrKTGrOx0JAvpruadP8A50X7X/8Amq/G5MpjNgdTvttUlJpN8H/CqraLuJmCWNtSco6v96hx0aZc7RozabqCdSBvTeKy2jGgIbQgjTY0seLQgdmXfxFWUtehF6H/2Q=="/>
          <p:cNvSpPr/>
          <p:nvPr/>
        </p:nvSpPr>
        <p:spPr>
          <a:xfrm>
            <a:off x="392787" y="-206516"/>
            <a:ext cx="254126" cy="230705"/>
          </a:xfrm>
          <a:prstGeom prst="rect">
            <a:avLst/>
          </a:prstGeom>
          <a:noFill/>
          <a:ln>
            <a:noFill/>
          </a:ln>
        </p:spPr>
        <p:txBody>
          <a:bodyPr spcFirstLastPara="1" wrap="square" lIns="78000" tIns="39000" rIns="78000" bIns="39000" anchor="t" anchorCtr="0">
            <a:noAutofit/>
          </a:bodyPr>
          <a:lstStyle/>
          <a:p>
            <a:pPr marL="0" marR="0" lvl="0" indent="0" algn="l" rtl="0">
              <a:spcBef>
                <a:spcPts val="0"/>
              </a:spcBef>
              <a:spcAft>
                <a:spcPts val="0"/>
              </a:spcAft>
              <a:buNone/>
            </a:pPr>
            <a:endParaRPr sz="3000" b="0" i="0" u="none" strike="noStrike" cap="none">
              <a:solidFill>
                <a:schemeClr val="dk1"/>
              </a:solidFill>
              <a:latin typeface="Arial"/>
              <a:ea typeface="Arial"/>
              <a:cs typeface="Arial"/>
              <a:sym typeface="Arial"/>
            </a:endParaRPr>
          </a:p>
        </p:txBody>
      </p:sp>
      <p:pic>
        <p:nvPicPr>
          <p:cNvPr id="5" name="Resim 4">
            <a:extLst>
              <a:ext uri="{FF2B5EF4-FFF2-40B4-BE49-F238E27FC236}">
                <a16:creationId xmlns:a16="http://schemas.microsoft.com/office/drawing/2014/main" id="{13CC053F-6ABD-4369-AB6C-D4BA22064654}"/>
              </a:ext>
            </a:extLst>
          </p:cNvPr>
          <p:cNvPicPr>
            <a:picLocks noChangeAspect="1"/>
          </p:cNvPicPr>
          <p:nvPr/>
        </p:nvPicPr>
        <p:blipFill>
          <a:blip r:embed="rId3"/>
          <a:stretch>
            <a:fillRect/>
          </a:stretch>
        </p:blipFill>
        <p:spPr>
          <a:xfrm>
            <a:off x="1222809" y="760344"/>
            <a:ext cx="2764991" cy="2764991"/>
          </a:xfrm>
          <a:prstGeom prst="rect">
            <a:avLst/>
          </a:prstGeom>
        </p:spPr>
      </p:pic>
      <p:sp>
        <p:nvSpPr>
          <p:cNvPr id="13" name="Metin kutusu 12">
            <a:extLst>
              <a:ext uri="{FF2B5EF4-FFF2-40B4-BE49-F238E27FC236}">
                <a16:creationId xmlns:a16="http://schemas.microsoft.com/office/drawing/2014/main" id="{7B2CA237-856D-48D1-B4FF-99115388B4C5}"/>
              </a:ext>
            </a:extLst>
          </p:cNvPr>
          <p:cNvSpPr txBox="1"/>
          <p:nvPr/>
        </p:nvSpPr>
        <p:spPr>
          <a:xfrm>
            <a:off x="938858" y="4299067"/>
            <a:ext cx="11715319" cy="22149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90000"/>
              </a:lnSpc>
              <a:spcBef>
                <a:spcPts val="1000"/>
              </a:spcBef>
              <a:buClrTx/>
              <a:defRPr/>
            </a:pPr>
            <a:r>
              <a:rPr kumimoji="0" lang="tr-TR" sz="2400" b="1" i="0" u="none" strike="noStrike" kern="1200" cap="none" spc="0" normalizeH="0" baseline="0" noProof="0">
                <a:ln>
                  <a:noFill/>
                </a:ln>
                <a:solidFill>
                  <a:srgbClr val="4472C4">
                    <a:lumMod val="50000"/>
                  </a:srgbClr>
                </a:solidFill>
                <a:effectLst>
                  <a:outerShdw blurRad="50800" dist="38100" dir="8100000" algn="tr" rotWithShape="0">
                    <a:prstClr val="black">
                      <a:alpha val="40000"/>
                    </a:prstClr>
                  </a:outerShdw>
                </a:effectLst>
                <a:uLnTx/>
                <a:uFillTx/>
                <a:latin typeface="Calibri Light" panose="020F0302020204030204"/>
                <a:ea typeface="+mj-ea"/>
                <a:cs typeface="+mj-cs"/>
              </a:rPr>
              <a:t>INTRODUCTION</a:t>
            </a:r>
          </a:p>
          <a:p>
            <a:pPr marR="0" lvl="0" algn="just" defTabSz="914400" rtl="0" eaLnBrk="1" fontAlgn="auto" latinLnBrk="0" hangingPunct="1">
              <a:lnSpc>
                <a:spcPct val="90000"/>
              </a:lnSpc>
              <a:spcBef>
                <a:spcPts val="1000"/>
              </a:spcBef>
              <a:spcAft>
                <a:spcPts val="0"/>
              </a:spcAft>
              <a:buClrTx/>
              <a:buSzTx/>
              <a:tabLst/>
              <a:defRPr/>
            </a:pPr>
            <a:r>
              <a:rPr kumimoji="0" lang="tr-TR"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 clinics, the perception of </a:t>
            </a:r>
            <a:r>
              <a:rPr kumimoji="0" lang="en-US" sz="2400" b="0" i="0" u="none" strike="noStrike" kern="1200" cap="none" spc="0" normalizeH="0" baseline="0" noProof="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self-efficacy</a:t>
            </a:r>
            <a:r>
              <a:rPr kumimoji="0" lang="tr-TR"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is emphasized as an important indicator of students' academic success and career planning. In the 2020-2021 academic period, internship practices were suspended for a while because of the COVID-19 pandemic. For this reason, it was considered worth investigating, especially the measurement of self-</a:t>
            </a:r>
            <a:r>
              <a:rPr kumimoji="0" lang="tr-TR" sz="2400" b="0" i="0" u="none" strike="noStrike" kern="1200" cap="none" spc="0" normalizeH="0" baseline="0" noProof="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efficacy</a:t>
            </a:r>
            <a:r>
              <a:rPr kumimoji="0" lang="tr-TR"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perceptions related to the professional competence of fifth and sixth grade students. </a:t>
            </a:r>
            <a:endParaRPr kumimoji="0" lang="tr-T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Metin kutusu 16">
            <a:extLst>
              <a:ext uri="{FF2B5EF4-FFF2-40B4-BE49-F238E27FC236}">
                <a16:creationId xmlns:a16="http://schemas.microsoft.com/office/drawing/2014/main" id="{F1779EB5-E61F-4D66-B9B1-2A43A6A40A2A}"/>
              </a:ext>
            </a:extLst>
          </p:cNvPr>
          <p:cNvSpPr txBox="1"/>
          <p:nvPr/>
        </p:nvSpPr>
        <p:spPr>
          <a:xfrm>
            <a:off x="938857" y="6767584"/>
            <a:ext cx="11715320"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kumimoji="0" lang="tr-TR" sz="2400" b="1" i="0" u="none" strike="noStrike" kern="1200" cap="none" spc="0" normalizeH="0" baseline="0" noProof="0">
                <a:ln>
                  <a:noFill/>
                </a:ln>
                <a:solidFill>
                  <a:srgbClr val="4472C4">
                    <a:lumMod val="50000"/>
                  </a:srgbClr>
                </a:solidFill>
                <a:effectLst>
                  <a:outerShdw blurRad="50800" dist="38100" dir="8100000" algn="tr" rotWithShape="0">
                    <a:prstClr val="black">
                      <a:alpha val="40000"/>
                    </a:prstClr>
                  </a:outerShdw>
                </a:effectLst>
                <a:uLnTx/>
                <a:uFillTx/>
                <a:latin typeface="Calibri Light" panose="020F0302020204030204"/>
                <a:ea typeface="+mj-ea"/>
                <a:cs typeface="+mj-cs"/>
              </a:rPr>
              <a:t>MATERIALS AND METHODS</a:t>
            </a:r>
          </a:p>
          <a:p>
            <a:pPr algn="just"/>
            <a:r>
              <a:rPr lang="en-US" sz="2400" kern="1200">
                <a:solidFill>
                  <a:srgbClr val="000000"/>
                </a:solidFill>
                <a:effectLst/>
                <a:ea typeface="Times New Roman" panose="02020603050405020304" pitchFamily="18" charset="0"/>
              </a:rPr>
              <a:t>“</a:t>
            </a:r>
            <a:r>
              <a:rPr lang="en-US" sz="2400">
                <a:effectLst/>
                <a:latin typeface="Times New Roman" panose="02020603050405020304" pitchFamily="18" charset="0"/>
                <a:ea typeface="Calibri" panose="020F0502020204030204" pitchFamily="34" charset="0"/>
                <a:cs typeface="Times New Roman" panose="02020603050405020304" pitchFamily="18" charset="0"/>
              </a:rPr>
              <a:t>The Importance and Self-efficacy Perceptions of Physician Candidates regarding Occupational General Competencies Scale” was developed and used by Başusta and Elçin in 2014. In this study, it was prepared and applied through Google Forms. The information required to communicate with students provided by the permission of the dean's office. </a:t>
            </a:r>
            <a:r>
              <a:rPr lang="tr-TR" sz="2400">
                <a:effectLst/>
                <a:latin typeface="Times New Roman" panose="02020603050405020304" pitchFamily="18" charset="0"/>
                <a:ea typeface="Calibri" panose="020F0502020204030204" pitchFamily="34" charset="0"/>
                <a:cs typeface="Times New Roman" panose="02020603050405020304" pitchFamily="18" charset="0"/>
              </a:rPr>
              <a:t>Descriptive statistics of the data is indicated as average n and %. All statistical analyses are analyzed and reported at 95% confidence level at alpha= 0.05 significance level in SPSS 21.0 program.</a:t>
            </a:r>
            <a:endParaRPr lang="tr-TR" sz="2400">
              <a:latin typeface="Times New Roman" panose="02020603050405020304"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084A0FD4-54E6-4323-AE7A-BF8076748280}"/>
              </a:ext>
            </a:extLst>
          </p:cNvPr>
          <p:cNvSpPr txBox="1"/>
          <p:nvPr/>
        </p:nvSpPr>
        <p:spPr>
          <a:xfrm>
            <a:off x="938857" y="10068124"/>
            <a:ext cx="11715321"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kumimoji="0" lang="tr-TR" sz="2400" b="1" i="0" u="none" strike="noStrike" kern="1200" cap="none" spc="0" normalizeH="0" baseline="0" noProof="0">
                <a:ln>
                  <a:noFill/>
                </a:ln>
                <a:solidFill>
                  <a:srgbClr val="4472C4">
                    <a:lumMod val="50000"/>
                  </a:srgbClr>
                </a:solidFill>
                <a:effectLst>
                  <a:outerShdw blurRad="50800" dist="38100" dir="8100000" algn="tr" rotWithShape="0">
                    <a:prstClr val="black">
                      <a:alpha val="40000"/>
                    </a:prstClr>
                  </a:outerShdw>
                </a:effectLst>
                <a:uLnTx/>
                <a:uFillTx/>
                <a:latin typeface="Calibri Light" panose="020F0302020204030204"/>
                <a:ea typeface="+mj-ea"/>
                <a:cs typeface="+mj-cs"/>
              </a:rPr>
              <a:t>RESULTS</a:t>
            </a:r>
          </a:p>
          <a:p>
            <a:pPr algn="just"/>
            <a:r>
              <a:rPr lang="tr-TR" sz="2400">
                <a:effectLst/>
                <a:latin typeface="Times New Roman" panose="02020603050405020304" pitchFamily="18" charset="0"/>
                <a:ea typeface="Calibri" panose="020F0502020204030204" pitchFamily="34" charset="0"/>
                <a:cs typeface="Times New Roman" panose="02020603050405020304" pitchFamily="18" charset="0"/>
              </a:rPr>
              <a:t>76 fifth-graders and 92 sixth-graders completed the study, with a participation rate of 84%. </a:t>
            </a:r>
            <a:r>
              <a:rPr lang="tr-TR" sz="2400">
                <a:latin typeface="Times New Roman" panose="02020603050405020304" pitchFamily="18" charset="0"/>
                <a:ea typeface="Calibri" panose="020F0502020204030204" pitchFamily="34" charset="0"/>
                <a:cs typeface="Times New Roman" panose="02020603050405020304" pitchFamily="18" charset="0"/>
              </a:rPr>
              <a:t>(%54 female, %45 male)</a:t>
            </a:r>
            <a:r>
              <a:rPr lang="tr-TR" sz="2400">
                <a:effectLst/>
                <a:latin typeface="Times New Roman" panose="02020603050405020304" pitchFamily="18" charset="0"/>
                <a:ea typeface="Calibri" panose="020F0502020204030204" pitchFamily="34" charset="0"/>
                <a:cs typeface="Times New Roman" panose="02020603050405020304" pitchFamily="18" charset="0"/>
              </a:rPr>
              <a:t> When scale results are evaluated on a class basis, there is no statistically significant difference in professional importance and self-</a:t>
            </a:r>
            <a:r>
              <a:rPr lang="tr-TR" sz="2400" err="1">
                <a:effectLst/>
                <a:latin typeface="Times New Roman" panose="02020603050405020304" pitchFamily="18" charset="0"/>
                <a:ea typeface="Calibri" panose="020F0502020204030204" pitchFamily="34" charset="0"/>
                <a:cs typeface="Times New Roman" panose="02020603050405020304" pitchFamily="18" charset="0"/>
              </a:rPr>
              <a:t>efficacy</a:t>
            </a:r>
            <a:r>
              <a:rPr lang="tr-TR" sz="2400">
                <a:effectLst/>
                <a:latin typeface="Times New Roman" panose="02020603050405020304" pitchFamily="18" charset="0"/>
                <a:ea typeface="Calibri" panose="020F0502020204030204" pitchFamily="34" charset="0"/>
                <a:cs typeface="Times New Roman" panose="02020603050405020304" pitchFamily="18" charset="0"/>
              </a:rPr>
              <a:t> sub-scores. (p&gt;0.05) Compared to the maximum scores, the self-</a:t>
            </a:r>
            <a:r>
              <a:rPr lang="tr-TR" sz="2400" err="1">
                <a:effectLst/>
                <a:latin typeface="Times New Roman" panose="02020603050405020304" pitchFamily="18" charset="0"/>
                <a:ea typeface="Calibri" panose="020F0502020204030204" pitchFamily="34" charset="0"/>
                <a:cs typeface="Times New Roman" panose="02020603050405020304" pitchFamily="18" charset="0"/>
              </a:rPr>
              <a:t>efficacy</a:t>
            </a:r>
            <a:r>
              <a:rPr lang="tr-TR" sz="2400">
                <a:effectLst/>
                <a:latin typeface="Times New Roman" panose="02020603050405020304" pitchFamily="18" charset="0"/>
                <a:ea typeface="Calibri" panose="020F0502020204030204" pitchFamily="34" charset="0"/>
                <a:cs typeface="Times New Roman" panose="02020603050405020304" pitchFamily="18" charset="0"/>
              </a:rPr>
              <a:t> level is both intermediate in the fifth and sixth grades. On the basis of gender, there is a statistically significant difference in importance. (p&lt;0.05) Women gave more importance points than men. The self-</a:t>
            </a:r>
            <a:r>
              <a:rPr lang="tr-TR" sz="2400" err="1">
                <a:effectLst/>
                <a:latin typeface="Times New Roman" panose="02020603050405020304" pitchFamily="18" charset="0"/>
                <a:ea typeface="Calibri" panose="020F0502020204030204" pitchFamily="34" charset="0"/>
                <a:cs typeface="Times New Roman" panose="02020603050405020304" pitchFamily="18" charset="0"/>
              </a:rPr>
              <a:t>efficacy</a:t>
            </a:r>
            <a:r>
              <a:rPr lang="tr-TR" sz="2400">
                <a:effectLst/>
                <a:latin typeface="Times New Roman" panose="02020603050405020304" pitchFamily="18" charset="0"/>
                <a:ea typeface="Calibri" panose="020F0502020204030204" pitchFamily="34" charset="0"/>
                <a:cs typeface="Times New Roman" panose="02020603050405020304" pitchFamily="18" charset="0"/>
              </a:rPr>
              <a:t> scores given by women and men are close, with no significant difference. (p&gt;0.05) The lowest mean of importance (3.75) and self-</a:t>
            </a:r>
            <a:r>
              <a:rPr lang="tr-TR" sz="2400" err="1">
                <a:effectLst/>
                <a:latin typeface="Times New Roman" panose="02020603050405020304" pitchFamily="18" charset="0"/>
                <a:ea typeface="Calibri" panose="020F0502020204030204" pitchFamily="34" charset="0"/>
                <a:cs typeface="Times New Roman" panose="02020603050405020304" pitchFamily="18" charset="0"/>
              </a:rPr>
              <a:t>efficacy</a:t>
            </a:r>
            <a:r>
              <a:rPr lang="tr-TR" sz="2400">
                <a:effectLst/>
                <a:latin typeface="Times New Roman" panose="02020603050405020304" pitchFamily="18" charset="0"/>
                <a:ea typeface="Calibri" panose="020F0502020204030204" pitchFamily="34" charset="0"/>
                <a:cs typeface="Times New Roman" panose="02020603050405020304" pitchFamily="18" charset="0"/>
              </a:rPr>
              <a:t> (3.0) are in the practice of interventional applications.</a:t>
            </a:r>
            <a:endParaRPr lang="tr-TR" sz="2400">
              <a:solidFill>
                <a:schemeClr val="tx1"/>
              </a:solidFill>
              <a:latin typeface="Times New Roman" panose="02020603050405020304"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id="{F56E8E23-2AE5-4B09-BA37-8DDCE0A7FFA6}"/>
              </a:ext>
            </a:extLst>
          </p:cNvPr>
          <p:cNvSpPr txBox="1"/>
          <p:nvPr/>
        </p:nvSpPr>
        <p:spPr>
          <a:xfrm>
            <a:off x="13424641" y="25794822"/>
            <a:ext cx="11035322"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kumimoji="0" lang="tr-TR" sz="2400" b="1" i="0" u="none" strike="noStrike" kern="1200" cap="none" spc="0" normalizeH="0" baseline="0" noProof="0">
                <a:ln>
                  <a:noFill/>
                </a:ln>
                <a:solidFill>
                  <a:srgbClr val="4472C4">
                    <a:lumMod val="50000"/>
                  </a:srgbClr>
                </a:solidFill>
                <a:effectLst>
                  <a:outerShdw blurRad="50800" dist="38100" dir="8100000" algn="tr" rotWithShape="0">
                    <a:prstClr val="black">
                      <a:alpha val="40000"/>
                    </a:prstClr>
                  </a:outerShdw>
                </a:effectLst>
                <a:uLnTx/>
                <a:uFillTx/>
                <a:latin typeface="Calibri Light" panose="020F0302020204030204"/>
                <a:ea typeface="+mj-ea"/>
                <a:cs typeface="+mj-cs"/>
              </a:rPr>
              <a:t>CONCLUSION</a:t>
            </a:r>
          </a:p>
          <a:p>
            <a:pPr algn="just"/>
            <a:r>
              <a:rPr lang="tr-TR" sz="2400">
                <a:effectLst/>
                <a:latin typeface="Times New Roman" panose="02020603050405020304" pitchFamily="18" charset="0"/>
                <a:ea typeface="Calibri" panose="020F0502020204030204" pitchFamily="34" charset="0"/>
                <a:cs typeface="Times New Roman" panose="02020603050405020304" pitchFamily="18" charset="0"/>
              </a:rPr>
              <a:t>This study demonstrated that, for 5th and 6th graders the importance and self-</a:t>
            </a:r>
            <a:r>
              <a:rPr lang="tr-TR" sz="2400" err="1">
                <a:effectLst/>
                <a:latin typeface="Times New Roman" panose="02020603050405020304" pitchFamily="18" charset="0"/>
                <a:ea typeface="Calibri" panose="020F0502020204030204" pitchFamily="34" charset="0"/>
                <a:cs typeface="Times New Roman" panose="02020603050405020304" pitchFamily="18" charset="0"/>
              </a:rPr>
              <a:t>efficacy</a:t>
            </a:r>
            <a:r>
              <a:rPr lang="tr-TR" sz="2400">
                <a:effectLst/>
                <a:latin typeface="Times New Roman" panose="02020603050405020304" pitchFamily="18" charset="0"/>
                <a:ea typeface="Calibri" panose="020F0502020204030204" pitchFamily="34" charset="0"/>
                <a:cs typeface="Times New Roman" panose="02020603050405020304" pitchFamily="18" charset="0"/>
              </a:rPr>
              <a:t> levels are lowest in making interventional applications. There was no significant difference found between students in the name of self-</a:t>
            </a:r>
            <a:r>
              <a:rPr lang="tr-TR" sz="2400" err="1">
                <a:effectLst/>
                <a:latin typeface="Times New Roman" panose="02020603050405020304" pitchFamily="18" charset="0"/>
                <a:ea typeface="Calibri" panose="020F0502020204030204" pitchFamily="34" charset="0"/>
                <a:cs typeface="Times New Roman" panose="02020603050405020304" pitchFamily="18" charset="0"/>
              </a:rPr>
              <a:t>efficacy</a:t>
            </a:r>
            <a:r>
              <a:rPr lang="tr-TR" sz="2400">
                <a:effectLst/>
                <a:latin typeface="Times New Roman" panose="02020603050405020304" pitchFamily="18" charset="0"/>
                <a:ea typeface="Calibri" panose="020F0502020204030204" pitchFamily="34" charset="0"/>
                <a:cs typeface="Times New Roman" panose="02020603050405020304" pitchFamily="18" charset="0"/>
              </a:rPr>
              <a:t>. It was shown that women give more importance to clinical practices than men. </a:t>
            </a:r>
            <a:endParaRPr lang="tr-TR" sz="2400">
              <a:latin typeface="Times New Roman" panose="02020603050405020304" pitchFamily="18" charset="0"/>
              <a:cs typeface="Times New Roman" panose="02020603050405020304" pitchFamily="18" charset="0"/>
            </a:endParaRPr>
          </a:p>
        </p:txBody>
      </p:sp>
      <p:sp>
        <p:nvSpPr>
          <p:cNvPr id="12" name="Metin kutusu 11">
            <a:extLst>
              <a:ext uri="{FF2B5EF4-FFF2-40B4-BE49-F238E27FC236}">
                <a16:creationId xmlns:a16="http://schemas.microsoft.com/office/drawing/2014/main" id="{72AB8C07-7896-4D8B-837D-E055F321B0E8}"/>
              </a:ext>
            </a:extLst>
          </p:cNvPr>
          <p:cNvSpPr txBox="1"/>
          <p:nvPr/>
        </p:nvSpPr>
        <p:spPr>
          <a:xfrm>
            <a:off x="13402427" y="28302662"/>
            <a:ext cx="11356543" cy="3693319"/>
          </a:xfrm>
          <a:prstGeom prst="rect">
            <a:avLst/>
          </a:prstGeom>
          <a:noFill/>
        </p:spPr>
        <p:txBody>
          <a:bodyPr wrap="square">
            <a:spAutoFit/>
          </a:bodyPr>
          <a:lstStyle/>
          <a:p>
            <a:pPr algn="just"/>
            <a:r>
              <a:rPr kumimoji="0" lang="tr-TR" sz="2100" b="1" i="0" u="none" strike="noStrike" kern="1200" cap="none" spc="0" normalizeH="0" baseline="0" noProof="0">
                <a:ln>
                  <a:noFill/>
                </a:ln>
                <a:solidFill>
                  <a:srgbClr val="4472C4">
                    <a:lumMod val="50000"/>
                  </a:srgbClr>
                </a:solidFill>
                <a:effectLst>
                  <a:outerShdw blurRad="50800" dist="38100" dir="8100000" algn="tr" rotWithShape="0">
                    <a:prstClr val="black">
                      <a:alpha val="40000"/>
                    </a:prstClr>
                  </a:outerShdw>
                </a:effectLst>
                <a:uLnTx/>
                <a:uFillTx/>
                <a:latin typeface="Calibri Light" panose="020F0302020204030204"/>
                <a:ea typeface="+mj-ea"/>
                <a:cs typeface="+mj-cs"/>
              </a:rPr>
              <a:t>REFERENCES</a:t>
            </a:r>
          </a:p>
          <a:p>
            <a:pPr algn="l"/>
            <a:r>
              <a:rPr lang="tr-TR" sz="2100">
                <a:solidFill>
                  <a:schemeClr val="tx1"/>
                </a:solidFill>
                <a:latin typeface="Times New Roman" panose="02020603050405020304" pitchFamily="18" charset="0"/>
                <a:cs typeface="Times New Roman" panose="02020603050405020304" pitchFamily="18" charset="0"/>
              </a:rPr>
              <a:t>1.Açıksöz S, Uzun Ş, Arslan F. Hemşirelik öğrencilerinde öz yeterlilik algısı ile klinik uygulamaya ilişkin kaygı ve stres durumu arasındaki ilişkinin incelenmesi. Gülhane Tıp Derg 2016;58:129-135</a:t>
            </a:r>
          </a:p>
          <a:p>
            <a:pPr algn="l"/>
            <a:r>
              <a:rPr lang="tr-TR" sz="2100">
                <a:solidFill>
                  <a:schemeClr val="tx1"/>
                </a:solidFill>
                <a:latin typeface="Times New Roman" panose="02020603050405020304" pitchFamily="18" charset="0"/>
                <a:cs typeface="Times New Roman" panose="02020603050405020304" pitchFamily="18" charset="0"/>
              </a:rPr>
              <a:t>2. Yılmaz</a:t>
            </a:r>
            <a:r>
              <a:rPr lang="tr-TR" sz="2100" i="1">
                <a:solidFill>
                  <a:schemeClr val="tx1"/>
                </a:solidFill>
                <a:latin typeface="Times New Roman" panose="02020603050405020304" pitchFamily="18" charset="0"/>
                <a:cs typeface="Times New Roman" panose="02020603050405020304" pitchFamily="18" charset="0"/>
              </a:rPr>
              <a:t> ND</a:t>
            </a:r>
            <a:r>
              <a:rPr lang="tr-TR" sz="2100">
                <a:solidFill>
                  <a:schemeClr val="tx1"/>
                </a:solidFill>
                <a:latin typeface="Times New Roman" panose="02020603050405020304" pitchFamily="18" charset="0"/>
                <a:cs typeface="Times New Roman" panose="02020603050405020304" pitchFamily="18" charset="0"/>
              </a:rPr>
              <a:t>, Yalçınkaya M</a:t>
            </a:r>
            <a:r>
              <a:rPr lang="tr-TR" sz="2100" i="1">
                <a:solidFill>
                  <a:schemeClr val="tx1"/>
                </a:solidFill>
                <a:latin typeface="Times New Roman" panose="02020603050405020304" pitchFamily="18" charset="0"/>
                <a:cs typeface="Times New Roman" panose="02020603050405020304" pitchFamily="18" charset="0"/>
              </a:rPr>
              <a:t>. </a:t>
            </a:r>
            <a:r>
              <a:rPr lang="tr-TR" sz="2100">
                <a:solidFill>
                  <a:schemeClr val="tx1"/>
                </a:solidFill>
                <a:latin typeface="Times New Roman" panose="02020603050405020304" pitchFamily="18" charset="0"/>
                <a:cs typeface="Times New Roman" panose="02020603050405020304" pitchFamily="18" charset="0"/>
              </a:rPr>
              <a:t>Tıp Öğrencilerinin Öğrenme İklimi Algılarının; Akademik Öz yeterlik, Hekimlik Mesleğine Yönelik Tutum ve Akademik Başarı Açısından İncelenmesi. Tıp Eğitimi Dünyası, 2018;53:13-23</a:t>
            </a:r>
          </a:p>
          <a:p>
            <a:pPr algn="l"/>
            <a:r>
              <a:rPr lang="tr-TR" sz="2100">
                <a:solidFill>
                  <a:schemeClr val="tx1"/>
                </a:solidFill>
                <a:latin typeface="Times New Roman" panose="02020603050405020304" pitchFamily="18" charset="0"/>
                <a:cs typeface="Times New Roman" panose="02020603050405020304" pitchFamily="18" charset="0"/>
              </a:rPr>
              <a:t>3. Başusta NB, Elçin M. Hekim Adaylarının mesleksel yeterliklerine ilişkin önem ve özyeterlik algıları ölçeğinin geliştirilmesi. Eğitim Bilimleri ve Uygulama, 2014;13 (26):239-255</a:t>
            </a:r>
          </a:p>
          <a:p>
            <a:pPr algn="l"/>
            <a:r>
              <a:rPr lang="tr-TR" sz="2100">
                <a:solidFill>
                  <a:schemeClr val="tx1"/>
                </a:solidFill>
                <a:latin typeface="Times New Roman" panose="02020603050405020304" pitchFamily="18" charset="0"/>
                <a:cs typeface="Times New Roman" panose="02020603050405020304" pitchFamily="18" charset="0"/>
              </a:rPr>
              <a:t>4.Özçelik S, Küçük ÖS, Çakır E, Kazancıoğlu E. Medical Education in Epidemic and Disaster Situations. Bezmialem Science 2020; 8: 438-443</a:t>
            </a:r>
          </a:p>
          <a:p>
            <a:pPr algn="just"/>
            <a:endParaRPr kumimoji="0" lang="tr-TR" sz="2400" b="1" i="0" u="none" strike="noStrike" kern="1200" cap="none" spc="0" normalizeH="0" baseline="0" noProof="0">
              <a:ln>
                <a:noFill/>
              </a:ln>
              <a:solidFill>
                <a:srgbClr val="4472C4">
                  <a:lumMod val="50000"/>
                </a:srgbClr>
              </a:solidFill>
              <a:effectLst/>
              <a:uLnTx/>
              <a:uFillTx/>
              <a:latin typeface="Calibri Light" panose="020F0302020204030204"/>
              <a:ea typeface="+mj-ea"/>
              <a:cs typeface="+mj-cs"/>
            </a:endParaRPr>
          </a:p>
        </p:txBody>
      </p:sp>
      <p:pic>
        <p:nvPicPr>
          <p:cNvPr id="24" name="Picture 2" descr="Statement on the sixth meeting of the International Health Regulations  (2005) Emergency Committee regarding the coronavirus disease (COVID-19)  pandemic">
            <a:extLst>
              <a:ext uri="{FF2B5EF4-FFF2-40B4-BE49-F238E27FC236}">
                <a16:creationId xmlns:a16="http://schemas.microsoft.com/office/drawing/2014/main" id="{26385BE1-A11D-40A2-982E-7A0668B9517E}"/>
              </a:ext>
            </a:extLst>
          </p:cNvPr>
          <p:cNvPicPr>
            <a:picLocks noChangeAspect="1" noChangeArrowheads="1"/>
          </p:cNvPicPr>
          <p:nvPr/>
        </p:nvPicPr>
        <p:blipFill rotWithShape="1">
          <a:blip r:embed="rId4">
            <a:alphaModFix amt="56000"/>
            <a:extLst>
              <a:ext uri="{28A0092B-C50C-407E-A947-70E740481C1C}">
                <a14:useLocalDpi xmlns:a14="http://schemas.microsoft.com/office/drawing/2010/main" val="0"/>
              </a:ext>
            </a:extLst>
          </a:blip>
          <a:srcRect l="18574" t="1" r="15120" b="-903"/>
          <a:stretch/>
        </p:blipFill>
        <p:spPr bwMode="auto">
          <a:xfrm>
            <a:off x="20904201" y="1092909"/>
            <a:ext cx="3200854" cy="28848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4" descr="Graduation Emoji Görsel, Stok Fotoğraf ve Vektörleri | Shutterstock">
            <a:extLst>
              <a:ext uri="{FF2B5EF4-FFF2-40B4-BE49-F238E27FC236}">
                <a16:creationId xmlns:a16="http://schemas.microsoft.com/office/drawing/2014/main" id="{938C9552-A669-49EA-A0F6-740C75505FF5}"/>
              </a:ext>
            </a:extLst>
          </p:cNvPr>
          <p:cNvPicPr>
            <a:picLocks noChangeAspect="1" noChangeArrowheads="1"/>
          </p:cNvPicPr>
          <p:nvPr/>
        </p:nvPicPr>
        <p:blipFill rotWithShape="1">
          <a:blip r:embed="rId5">
            <a:alphaModFix amt="77000"/>
            <a:extLst>
              <a:ext uri="{28A0092B-C50C-407E-A947-70E740481C1C}">
                <a14:useLocalDpi xmlns:a14="http://schemas.microsoft.com/office/drawing/2010/main" val="0"/>
              </a:ext>
            </a:extLst>
          </a:blip>
          <a:srcRect r="120" b="8996"/>
          <a:stretch/>
        </p:blipFill>
        <p:spPr bwMode="auto">
          <a:xfrm>
            <a:off x="21502940" y="1610920"/>
            <a:ext cx="1840425" cy="16889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6" name="Tablo 7">
            <a:extLst>
              <a:ext uri="{FF2B5EF4-FFF2-40B4-BE49-F238E27FC236}">
                <a16:creationId xmlns:a16="http://schemas.microsoft.com/office/drawing/2014/main" id="{E6F08318-F891-4D54-8903-4AFE1E9DB799}"/>
              </a:ext>
            </a:extLst>
          </p:cNvPr>
          <p:cNvGraphicFramePr>
            <a:graphicFrameLocks noGrp="1"/>
          </p:cNvGraphicFramePr>
          <p:nvPr>
            <p:extLst>
              <p:ext uri="{D42A27DB-BD31-4B8C-83A1-F6EECF244321}">
                <p14:modId xmlns:p14="http://schemas.microsoft.com/office/powerpoint/2010/main" val="4245907053"/>
              </p:ext>
            </p:extLst>
          </p:nvPr>
        </p:nvGraphicFramePr>
        <p:xfrm>
          <a:off x="886254" y="17402713"/>
          <a:ext cx="11858388" cy="14302933"/>
        </p:xfrm>
        <a:graphic>
          <a:graphicData uri="http://schemas.openxmlformats.org/drawingml/2006/table">
            <a:tbl>
              <a:tblPr firstRow="1" bandRow="1">
                <a:tableStyleId>{5C22544A-7EE6-4342-B048-85BDC9FD1C3A}</a:tableStyleId>
              </a:tblPr>
              <a:tblGrid>
                <a:gridCol w="3952796">
                  <a:extLst>
                    <a:ext uri="{9D8B030D-6E8A-4147-A177-3AD203B41FA5}">
                      <a16:colId xmlns:a16="http://schemas.microsoft.com/office/drawing/2014/main" val="2757314691"/>
                    </a:ext>
                  </a:extLst>
                </a:gridCol>
                <a:gridCol w="3952796">
                  <a:extLst>
                    <a:ext uri="{9D8B030D-6E8A-4147-A177-3AD203B41FA5}">
                      <a16:colId xmlns:a16="http://schemas.microsoft.com/office/drawing/2014/main" val="2143475426"/>
                    </a:ext>
                  </a:extLst>
                </a:gridCol>
                <a:gridCol w="3952796">
                  <a:extLst>
                    <a:ext uri="{9D8B030D-6E8A-4147-A177-3AD203B41FA5}">
                      <a16:colId xmlns:a16="http://schemas.microsoft.com/office/drawing/2014/main" val="1807974913"/>
                    </a:ext>
                  </a:extLst>
                </a:gridCol>
              </a:tblGrid>
              <a:tr h="1542871">
                <a:tc>
                  <a:txBody>
                    <a:bodyPr/>
                    <a:lstStyle/>
                    <a:p>
                      <a:pPr algn="ctr"/>
                      <a:r>
                        <a:rPr lang="tr-TR" sz="2000" baseline="0"/>
                        <a:t>IMPORTANCE </a:t>
                      </a:r>
                    </a:p>
                    <a:p>
                      <a:pPr algn="ctr"/>
                      <a:r>
                        <a:rPr lang="tr-TR" sz="2000" baseline="0"/>
                        <a:t>(H</a:t>
                      </a:r>
                      <a:r>
                        <a:rPr lang="en-US" sz="2000" baseline="0"/>
                        <a:t>ow important do you find it within the framework of your profession</a:t>
                      </a:r>
                      <a:r>
                        <a:rPr lang="tr-TR" sz="2000" baseline="0"/>
                        <a:t>?)</a:t>
                      </a:r>
                    </a:p>
                    <a:p>
                      <a:pPr algn="ctr"/>
                      <a:r>
                        <a:rPr lang="tr-TR" sz="2000" baseline="0"/>
                        <a:t>Mean Scores</a:t>
                      </a:r>
                    </a:p>
                    <a:p>
                      <a:pPr algn="ctr"/>
                      <a:endParaRPr lang="tr-TR" sz="2000" baseline="0"/>
                    </a:p>
                  </a:txBody>
                  <a:tcPr/>
                </a:tc>
                <a:tc>
                  <a:txBody>
                    <a:bodyPr/>
                    <a:lstStyle/>
                    <a:p>
                      <a:endParaRPr lang="tr-TR" sz="2000" baseline="0"/>
                    </a:p>
                  </a:txBody>
                  <a:tcPr/>
                </a:tc>
                <a:tc>
                  <a:txBody>
                    <a:bodyPr/>
                    <a:lstStyle/>
                    <a:p>
                      <a:pPr algn="ctr"/>
                      <a:endParaRPr lang="tr-TR" sz="2000" baseline="0"/>
                    </a:p>
                    <a:p>
                      <a:pPr algn="ctr"/>
                      <a:r>
                        <a:rPr lang="tr-TR" sz="2000" baseline="0"/>
                        <a:t>SELF-EFFICACY</a:t>
                      </a:r>
                      <a:r>
                        <a:rPr lang="en-US" sz="2000" baseline="0"/>
                        <a:t> </a:t>
                      </a:r>
                      <a:br>
                        <a:rPr lang="tr-TR" sz="2000" baseline="0"/>
                      </a:br>
                      <a:r>
                        <a:rPr lang="en-US" sz="2000" baseline="0"/>
                        <a:t>(</a:t>
                      </a:r>
                      <a:r>
                        <a:rPr lang="tr-TR" sz="2000" baseline="0"/>
                        <a:t>Y</a:t>
                      </a:r>
                      <a:r>
                        <a:rPr lang="en-US" sz="2000" baseline="0"/>
                        <a:t>our belief in your own competence)</a:t>
                      </a:r>
                      <a:endParaRPr lang="tr-TR" sz="2000" baseline="0"/>
                    </a:p>
                    <a:p>
                      <a:pPr algn="ctr"/>
                      <a:r>
                        <a:rPr lang="tr-TR" sz="2000" baseline="0"/>
                        <a:t>Mean Scores</a:t>
                      </a:r>
                    </a:p>
                  </a:txBody>
                  <a:tcPr/>
                </a:tc>
                <a:extLst>
                  <a:ext uri="{0D108BD9-81ED-4DB2-BD59-A6C34878D82A}">
                    <a16:rowId xmlns:a16="http://schemas.microsoft.com/office/drawing/2014/main" val="1176323791"/>
                  </a:ext>
                </a:extLst>
              </a:tr>
              <a:tr h="665031">
                <a:tc>
                  <a:txBody>
                    <a:bodyPr/>
                    <a:lstStyle/>
                    <a:p>
                      <a:pPr algn="ctr"/>
                      <a:r>
                        <a:rPr lang="tr-TR" sz="2000" baseline="0"/>
                        <a:t>3,81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baseline="0"/>
                        <a:t>Having general occupational values</a:t>
                      </a:r>
                    </a:p>
                  </a:txBody>
                  <a:tcPr/>
                </a:tc>
                <a:tc>
                  <a:txBody>
                    <a:bodyPr/>
                    <a:lstStyle/>
                    <a:p>
                      <a:pPr algn="ctr"/>
                      <a:r>
                        <a:rPr lang="tr-TR" sz="2000" b="1" baseline="0">
                          <a:solidFill>
                            <a:srgbClr val="FF0000"/>
                          </a:solidFill>
                        </a:rPr>
                        <a:t>3,84</a:t>
                      </a:r>
                    </a:p>
                  </a:txBody>
                  <a:tcPr/>
                </a:tc>
                <a:extLst>
                  <a:ext uri="{0D108BD9-81ED-4DB2-BD59-A6C34878D82A}">
                    <a16:rowId xmlns:a16="http://schemas.microsoft.com/office/drawing/2014/main" val="3456373064"/>
                  </a:ext>
                </a:extLst>
              </a:tr>
              <a:tr h="665031">
                <a:tc>
                  <a:txBody>
                    <a:bodyPr/>
                    <a:lstStyle/>
                    <a:p>
                      <a:pPr algn="ctr"/>
                      <a:r>
                        <a:rPr lang="tr-TR" sz="2000" baseline="0"/>
                        <a:t>3,96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aseline="0"/>
                        <a:t>Having professional working skills</a:t>
                      </a:r>
                    </a:p>
                  </a:txBody>
                  <a:tcPr/>
                </a:tc>
                <a:tc>
                  <a:txBody>
                    <a:bodyPr/>
                    <a:lstStyle/>
                    <a:p>
                      <a:pPr algn="ctr"/>
                      <a:r>
                        <a:rPr lang="tr-TR" sz="2000" baseline="0"/>
                        <a:t>3,57</a:t>
                      </a:r>
                    </a:p>
                  </a:txBody>
                  <a:tcPr/>
                </a:tc>
                <a:extLst>
                  <a:ext uri="{0D108BD9-81ED-4DB2-BD59-A6C34878D82A}">
                    <a16:rowId xmlns:a16="http://schemas.microsoft.com/office/drawing/2014/main" val="1181598664"/>
                  </a:ext>
                </a:extLst>
              </a:tr>
              <a:tr h="665031">
                <a:tc>
                  <a:txBody>
                    <a:bodyPr/>
                    <a:lstStyle/>
                    <a:p>
                      <a:pPr algn="ctr"/>
                      <a:r>
                        <a:rPr lang="tr-TR" sz="2000" baseline="0"/>
                        <a:t>3,78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a:t>Specialization in a professional sense</a:t>
                      </a:r>
                      <a:endParaRPr lang="tr-TR" sz="2000" baseline="0"/>
                    </a:p>
                  </a:txBody>
                  <a:tcPr/>
                </a:tc>
                <a:tc>
                  <a:txBody>
                    <a:bodyPr/>
                    <a:lstStyle/>
                    <a:p>
                      <a:pPr algn="ctr"/>
                      <a:r>
                        <a:rPr lang="tr-TR" sz="2000" baseline="0"/>
                        <a:t>3,22</a:t>
                      </a:r>
                    </a:p>
                  </a:txBody>
                  <a:tcPr/>
                </a:tc>
                <a:extLst>
                  <a:ext uri="{0D108BD9-81ED-4DB2-BD59-A6C34878D82A}">
                    <a16:rowId xmlns:a16="http://schemas.microsoft.com/office/drawing/2014/main" val="3662100243"/>
                  </a:ext>
                </a:extLst>
              </a:tr>
              <a:tr h="665031">
                <a:tc>
                  <a:txBody>
                    <a:bodyPr/>
                    <a:lstStyle/>
                    <a:p>
                      <a:pPr algn="ctr"/>
                      <a:r>
                        <a:rPr lang="tr-TR" sz="2000" baseline="0"/>
                        <a:t>3,78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a:t>Developing versatility in a professional sense</a:t>
                      </a:r>
                      <a:endParaRPr lang="tr-TR" sz="2000" baseline="0"/>
                    </a:p>
                  </a:txBody>
                  <a:tcPr/>
                </a:tc>
                <a:tc>
                  <a:txBody>
                    <a:bodyPr/>
                    <a:lstStyle/>
                    <a:p>
                      <a:pPr algn="ctr"/>
                      <a:r>
                        <a:rPr lang="tr-TR" sz="2000" baseline="0"/>
                        <a:t>3,17</a:t>
                      </a:r>
                    </a:p>
                  </a:txBody>
                  <a:tcPr/>
                </a:tc>
                <a:extLst>
                  <a:ext uri="{0D108BD9-81ED-4DB2-BD59-A6C34878D82A}">
                    <a16:rowId xmlns:a16="http://schemas.microsoft.com/office/drawing/2014/main" val="2191995074"/>
                  </a:ext>
                </a:extLst>
              </a:tr>
              <a:tr h="1250258">
                <a:tc>
                  <a:txBody>
                    <a:bodyPr/>
                    <a:lstStyle/>
                    <a:p>
                      <a:pPr algn="ctr"/>
                      <a:r>
                        <a:rPr lang="tr-TR" sz="2000" baseline="0"/>
                        <a:t>3,77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a:t>Effective work on public health issues, knowing the functioning of the health system</a:t>
                      </a:r>
                      <a:endParaRPr lang="tr-TR" sz="2000" baseline="0"/>
                    </a:p>
                  </a:txBody>
                  <a:tcPr/>
                </a:tc>
                <a:tc>
                  <a:txBody>
                    <a:bodyPr/>
                    <a:lstStyle/>
                    <a:p>
                      <a:pPr algn="ctr"/>
                      <a:r>
                        <a:rPr lang="tr-TR" sz="2000" baseline="0"/>
                        <a:t>3,27</a:t>
                      </a:r>
                    </a:p>
                  </a:txBody>
                  <a:tcPr/>
                </a:tc>
                <a:extLst>
                  <a:ext uri="{0D108BD9-81ED-4DB2-BD59-A6C34878D82A}">
                    <a16:rowId xmlns:a16="http://schemas.microsoft.com/office/drawing/2014/main" val="3882226532"/>
                  </a:ext>
                </a:extLst>
              </a:tr>
              <a:tr h="957644">
                <a:tc>
                  <a:txBody>
                    <a:bodyPr/>
                    <a:lstStyle/>
                    <a:p>
                      <a:pPr algn="ctr"/>
                      <a:r>
                        <a:rPr lang="tr-TR" sz="2000" baseline="0"/>
                        <a:t>3,77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a:t>Effective use of information and information technologies in the medical framework</a:t>
                      </a:r>
                      <a:endParaRPr lang="tr-TR" sz="2000" baseline="0"/>
                    </a:p>
                  </a:txBody>
                  <a:tcPr/>
                </a:tc>
                <a:tc>
                  <a:txBody>
                    <a:bodyPr/>
                    <a:lstStyle/>
                    <a:p>
                      <a:pPr algn="ctr"/>
                      <a:r>
                        <a:rPr lang="tr-TR" sz="2000" baseline="0"/>
                        <a:t>3,45</a:t>
                      </a:r>
                    </a:p>
                  </a:txBody>
                  <a:tcPr/>
                </a:tc>
                <a:extLst>
                  <a:ext uri="{0D108BD9-81ED-4DB2-BD59-A6C34878D82A}">
                    <a16:rowId xmlns:a16="http://schemas.microsoft.com/office/drawing/2014/main" val="642046409"/>
                  </a:ext>
                </a:extLst>
              </a:tr>
              <a:tr h="665031">
                <a:tc>
                  <a:txBody>
                    <a:bodyPr/>
                    <a:lstStyle/>
                    <a:p>
                      <a:pPr algn="ctr"/>
                      <a:r>
                        <a:rPr lang="tr-TR" sz="2000" baseline="0"/>
                        <a:t>3,80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a:t>Applying the principles of evidence-based medicine</a:t>
                      </a:r>
                      <a:endParaRPr lang="tr-TR" sz="2000" baseline="0"/>
                    </a:p>
                  </a:txBody>
                  <a:tcPr/>
                </a:tc>
                <a:tc>
                  <a:txBody>
                    <a:bodyPr/>
                    <a:lstStyle/>
                    <a:p>
                      <a:pPr algn="ctr"/>
                      <a:r>
                        <a:rPr lang="tr-TR" sz="2000" baseline="0"/>
                        <a:t>3,48</a:t>
                      </a:r>
                    </a:p>
                  </a:txBody>
                  <a:tcPr/>
                </a:tc>
                <a:extLst>
                  <a:ext uri="{0D108BD9-81ED-4DB2-BD59-A6C34878D82A}">
                    <a16:rowId xmlns:a16="http://schemas.microsoft.com/office/drawing/2014/main" val="345718042"/>
                  </a:ext>
                </a:extLst>
              </a:tr>
              <a:tr h="957644">
                <a:tc>
                  <a:txBody>
                    <a:bodyPr/>
                    <a:lstStyle/>
                    <a:p>
                      <a:pPr algn="ctr"/>
                      <a:r>
                        <a:rPr lang="tr-TR" sz="2000" baseline="0"/>
                        <a:t>3,92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a:t>Ability to evaluate a disease in its social and psychological dimensions</a:t>
                      </a:r>
                      <a:endParaRPr lang="tr-TR" sz="2000" baseline="0"/>
                    </a:p>
                  </a:txBody>
                  <a:tcPr/>
                </a:tc>
                <a:tc>
                  <a:txBody>
                    <a:bodyPr/>
                    <a:lstStyle/>
                    <a:p>
                      <a:pPr algn="ctr"/>
                      <a:r>
                        <a:rPr lang="tr-TR" sz="2000" baseline="0"/>
                        <a:t>3,63</a:t>
                      </a:r>
                    </a:p>
                  </a:txBody>
                  <a:tcPr/>
                </a:tc>
                <a:extLst>
                  <a:ext uri="{0D108BD9-81ED-4DB2-BD59-A6C34878D82A}">
                    <a16:rowId xmlns:a16="http://schemas.microsoft.com/office/drawing/2014/main" val="2418266006"/>
                  </a:ext>
                </a:extLst>
              </a:tr>
              <a:tr h="372417">
                <a:tc>
                  <a:txBody>
                    <a:bodyPr/>
                    <a:lstStyle/>
                    <a:p>
                      <a:pPr algn="ctr"/>
                      <a:r>
                        <a:rPr lang="tr-TR" sz="2000" baseline="0"/>
                        <a:t>3,76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aseline="0"/>
                        <a:t>Prescribing</a:t>
                      </a:r>
                    </a:p>
                  </a:txBody>
                  <a:tcPr/>
                </a:tc>
                <a:tc>
                  <a:txBody>
                    <a:bodyPr/>
                    <a:lstStyle/>
                    <a:p>
                      <a:pPr algn="ctr"/>
                      <a:r>
                        <a:rPr lang="tr-TR" sz="2000" baseline="0"/>
                        <a:t>3,07</a:t>
                      </a:r>
                    </a:p>
                  </a:txBody>
                  <a:tcPr/>
                </a:tc>
                <a:extLst>
                  <a:ext uri="{0D108BD9-81ED-4DB2-BD59-A6C34878D82A}">
                    <a16:rowId xmlns:a16="http://schemas.microsoft.com/office/drawing/2014/main" val="2314274408"/>
                  </a:ext>
                </a:extLst>
              </a:tr>
              <a:tr h="665031">
                <a:tc>
                  <a:txBody>
                    <a:bodyPr/>
                    <a:lstStyle/>
                    <a:p>
                      <a:pPr algn="ctr"/>
                      <a:r>
                        <a:rPr lang="tr-TR" sz="2000" baseline="0"/>
                        <a:t>3,82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a:t>Observ</a:t>
                      </a:r>
                      <a:r>
                        <a:rPr lang="tr-TR" sz="2000" baseline="0"/>
                        <a:t>ing</a:t>
                      </a:r>
                      <a:r>
                        <a:rPr lang="en-US" sz="2000" baseline="0"/>
                        <a:t> legal processes in medical applications</a:t>
                      </a:r>
                      <a:endParaRPr lang="tr-TR" sz="2000" baseline="0"/>
                    </a:p>
                  </a:txBody>
                  <a:tcPr/>
                </a:tc>
                <a:tc>
                  <a:txBody>
                    <a:bodyPr/>
                    <a:lstStyle/>
                    <a:p>
                      <a:pPr algn="ctr"/>
                      <a:r>
                        <a:rPr lang="tr-TR" sz="2000" baseline="0"/>
                        <a:t>3,28</a:t>
                      </a:r>
                    </a:p>
                  </a:txBody>
                  <a:tcPr/>
                </a:tc>
                <a:extLst>
                  <a:ext uri="{0D108BD9-81ED-4DB2-BD59-A6C34878D82A}">
                    <a16:rowId xmlns:a16="http://schemas.microsoft.com/office/drawing/2014/main" val="635981702"/>
                  </a:ext>
                </a:extLst>
              </a:tr>
              <a:tr h="665031">
                <a:tc>
                  <a:txBody>
                    <a:bodyPr/>
                    <a:lstStyle/>
                    <a:p>
                      <a:pPr algn="ctr"/>
                      <a:r>
                        <a:rPr lang="tr-TR" sz="2000" b="1" baseline="0">
                          <a:solidFill>
                            <a:srgbClr val="FF0000"/>
                          </a:solidFill>
                        </a:rPr>
                        <a:t>4,05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a:t>Observing ethical values in medical applications</a:t>
                      </a:r>
                      <a:endParaRPr lang="tr-TR" sz="2000" b="1" baseline="0"/>
                    </a:p>
                  </a:txBody>
                  <a:tcPr/>
                </a:tc>
                <a:tc>
                  <a:txBody>
                    <a:bodyPr/>
                    <a:lstStyle/>
                    <a:p>
                      <a:pPr algn="ctr"/>
                      <a:r>
                        <a:rPr lang="tr-TR" sz="2000" baseline="0"/>
                        <a:t>3,73</a:t>
                      </a:r>
                    </a:p>
                  </a:txBody>
                  <a:tcPr/>
                </a:tc>
                <a:extLst>
                  <a:ext uri="{0D108BD9-81ED-4DB2-BD59-A6C34878D82A}">
                    <a16:rowId xmlns:a16="http://schemas.microsoft.com/office/drawing/2014/main" val="739081849"/>
                  </a:ext>
                </a:extLst>
              </a:tr>
              <a:tr h="665031">
                <a:tc>
                  <a:txBody>
                    <a:bodyPr/>
                    <a:lstStyle/>
                    <a:p>
                      <a:pPr algn="ctr"/>
                      <a:r>
                        <a:rPr lang="tr-TR" sz="2000" baseline="0"/>
                        <a:t>3,95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a:t>Communicating within the medical framework</a:t>
                      </a:r>
                      <a:endParaRPr lang="tr-TR" sz="2000" baseline="0"/>
                    </a:p>
                  </a:txBody>
                  <a:tcPr/>
                </a:tc>
                <a:tc>
                  <a:txBody>
                    <a:bodyPr/>
                    <a:lstStyle/>
                    <a:p>
                      <a:pPr algn="ctr"/>
                      <a:r>
                        <a:rPr lang="tr-TR" sz="2000" baseline="0"/>
                        <a:t>3,83</a:t>
                      </a:r>
                    </a:p>
                  </a:txBody>
                  <a:tcPr/>
                </a:tc>
                <a:extLst>
                  <a:ext uri="{0D108BD9-81ED-4DB2-BD59-A6C34878D82A}">
                    <a16:rowId xmlns:a16="http://schemas.microsoft.com/office/drawing/2014/main" val="3869253782"/>
                  </a:ext>
                </a:extLst>
              </a:tr>
              <a:tr h="372417">
                <a:tc>
                  <a:txBody>
                    <a:bodyPr/>
                    <a:lstStyle/>
                    <a:p>
                      <a:pPr algn="ctr"/>
                      <a:r>
                        <a:rPr lang="tr-TR" sz="2000" baseline="0"/>
                        <a:t>3,92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aseline="0"/>
                        <a:t>Interviewing the patient</a:t>
                      </a:r>
                    </a:p>
                  </a:txBody>
                  <a:tcPr/>
                </a:tc>
                <a:tc>
                  <a:txBody>
                    <a:bodyPr/>
                    <a:lstStyle/>
                    <a:p>
                      <a:pPr algn="ctr"/>
                      <a:r>
                        <a:rPr lang="tr-TR" sz="2000" baseline="0"/>
                        <a:t>3,71</a:t>
                      </a:r>
                    </a:p>
                  </a:txBody>
                  <a:tcPr/>
                </a:tc>
                <a:extLst>
                  <a:ext uri="{0D108BD9-81ED-4DB2-BD59-A6C34878D82A}">
                    <a16:rowId xmlns:a16="http://schemas.microsoft.com/office/drawing/2014/main" val="3545238385"/>
                  </a:ext>
                </a:extLst>
              </a:tr>
              <a:tr h="665031">
                <a:tc>
                  <a:txBody>
                    <a:bodyPr/>
                    <a:lstStyle/>
                    <a:p>
                      <a:pPr algn="ctr"/>
                      <a:r>
                        <a:rPr lang="tr-TR" sz="2000" baseline="0"/>
                        <a:t>4,01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aseline="0"/>
                        <a:t>Evaluation of clinical conditions</a:t>
                      </a:r>
                    </a:p>
                  </a:txBody>
                  <a:tcPr/>
                </a:tc>
                <a:tc>
                  <a:txBody>
                    <a:bodyPr/>
                    <a:lstStyle/>
                    <a:p>
                      <a:pPr algn="ctr"/>
                      <a:r>
                        <a:rPr lang="tr-TR" sz="2000" baseline="0"/>
                        <a:t>3,66</a:t>
                      </a:r>
                    </a:p>
                  </a:txBody>
                  <a:tcPr/>
                </a:tc>
                <a:extLst>
                  <a:ext uri="{0D108BD9-81ED-4DB2-BD59-A6C34878D82A}">
                    <a16:rowId xmlns:a16="http://schemas.microsoft.com/office/drawing/2014/main" val="2206952532"/>
                  </a:ext>
                </a:extLst>
              </a:tr>
              <a:tr h="372417">
                <a:tc>
                  <a:txBody>
                    <a:bodyPr/>
                    <a:lstStyle/>
                    <a:p>
                      <a:pPr algn="ctr"/>
                      <a:r>
                        <a:rPr lang="tr-TR" sz="2000" baseline="0"/>
                        <a:t>3,89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aseline="0"/>
                        <a:t>Making urgent initiatives</a:t>
                      </a:r>
                    </a:p>
                  </a:txBody>
                  <a:tcPr/>
                </a:tc>
                <a:tc>
                  <a:txBody>
                    <a:bodyPr/>
                    <a:lstStyle/>
                    <a:p>
                      <a:pPr algn="ctr"/>
                      <a:r>
                        <a:rPr lang="tr-TR" sz="2000" baseline="0"/>
                        <a:t>3,09</a:t>
                      </a:r>
                    </a:p>
                  </a:txBody>
                  <a:tcPr/>
                </a:tc>
                <a:extLst>
                  <a:ext uri="{0D108BD9-81ED-4DB2-BD59-A6C34878D82A}">
                    <a16:rowId xmlns:a16="http://schemas.microsoft.com/office/drawing/2014/main" val="3092886372"/>
                  </a:ext>
                </a:extLst>
              </a:tr>
              <a:tr h="665031">
                <a:tc>
                  <a:txBody>
                    <a:bodyPr/>
                    <a:lstStyle/>
                    <a:p>
                      <a:pPr algn="ctr"/>
                      <a:r>
                        <a:rPr lang="tr-TR" sz="2000" b="1" baseline="0">
                          <a:solidFill>
                            <a:srgbClr val="FF0000"/>
                          </a:solidFill>
                        </a:rPr>
                        <a:t>3,75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baseline="0"/>
                        <a:t>Making interventional applications</a:t>
                      </a:r>
                    </a:p>
                  </a:txBody>
                  <a:tcPr/>
                </a:tc>
                <a:tc>
                  <a:txBody>
                    <a:bodyPr/>
                    <a:lstStyle/>
                    <a:p>
                      <a:pPr algn="ctr"/>
                      <a:r>
                        <a:rPr lang="tr-TR" sz="2000" b="1" baseline="0">
                          <a:solidFill>
                            <a:srgbClr val="FF0000"/>
                          </a:solidFill>
                        </a:rPr>
                        <a:t>3,00</a:t>
                      </a:r>
                    </a:p>
                  </a:txBody>
                  <a:tcPr/>
                </a:tc>
                <a:extLst>
                  <a:ext uri="{0D108BD9-81ED-4DB2-BD59-A6C34878D82A}">
                    <a16:rowId xmlns:a16="http://schemas.microsoft.com/office/drawing/2014/main" val="1447088065"/>
                  </a:ext>
                </a:extLst>
              </a:tr>
              <a:tr h="957644">
                <a:tc>
                  <a:txBody>
                    <a:bodyPr/>
                    <a:lstStyle/>
                    <a:p>
                      <a:pPr algn="ctr"/>
                      <a:r>
                        <a:rPr lang="tr-TR" sz="2000" baseline="0"/>
                        <a:t>3,79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a:t>Ability to use scientific methods in medical practice and research</a:t>
                      </a:r>
                      <a:endParaRPr lang="tr-TR" sz="2000" baseline="0"/>
                    </a:p>
                  </a:txBody>
                  <a:tcPr/>
                </a:tc>
                <a:tc>
                  <a:txBody>
                    <a:bodyPr/>
                    <a:lstStyle/>
                    <a:p>
                      <a:pPr algn="ctr"/>
                      <a:r>
                        <a:rPr lang="tr-TR" sz="2000" baseline="0"/>
                        <a:t>3,29</a:t>
                      </a:r>
                    </a:p>
                  </a:txBody>
                  <a:tcPr/>
                </a:tc>
                <a:extLst>
                  <a:ext uri="{0D108BD9-81ED-4DB2-BD59-A6C34878D82A}">
                    <a16:rowId xmlns:a16="http://schemas.microsoft.com/office/drawing/2014/main" val="3752562097"/>
                  </a:ext>
                </a:extLst>
              </a:tr>
            </a:tbl>
          </a:graphicData>
        </a:graphic>
      </p:graphicFrame>
      <p:pic>
        <p:nvPicPr>
          <p:cNvPr id="4" name="Resim 3">
            <a:extLst>
              <a:ext uri="{FF2B5EF4-FFF2-40B4-BE49-F238E27FC236}">
                <a16:creationId xmlns:a16="http://schemas.microsoft.com/office/drawing/2014/main" id="{C076A6D2-C054-477C-851E-E17074C8EE18}"/>
              </a:ext>
            </a:extLst>
          </p:cNvPr>
          <p:cNvPicPr>
            <a:picLocks noChangeAspect="1"/>
          </p:cNvPicPr>
          <p:nvPr/>
        </p:nvPicPr>
        <p:blipFill>
          <a:blip r:embed="rId6"/>
          <a:stretch>
            <a:fillRect/>
          </a:stretch>
        </p:blipFill>
        <p:spPr>
          <a:xfrm>
            <a:off x="13441409" y="4289957"/>
            <a:ext cx="5355812" cy="6714334"/>
          </a:xfrm>
          <a:prstGeom prst="rect">
            <a:avLst/>
          </a:prstGeom>
        </p:spPr>
      </p:pic>
      <p:pic>
        <p:nvPicPr>
          <p:cNvPr id="6" name="Resim 5">
            <a:extLst>
              <a:ext uri="{FF2B5EF4-FFF2-40B4-BE49-F238E27FC236}">
                <a16:creationId xmlns:a16="http://schemas.microsoft.com/office/drawing/2014/main" id="{CCFDFEFB-989A-400C-8A05-DF4F58094519}"/>
              </a:ext>
            </a:extLst>
          </p:cNvPr>
          <p:cNvPicPr>
            <a:picLocks noChangeAspect="1"/>
          </p:cNvPicPr>
          <p:nvPr/>
        </p:nvPicPr>
        <p:blipFill>
          <a:blip r:embed="rId7"/>
          <a:stretch>
            <a:fillRect/>
          </a:stretch>
        </p:blipFill>
        <p:spPr>
          <a:xfrm>
            <a:off x="18778874" y="4294252"/>
            <a:ext cx="5643226" cy="6710039"/>
          </a:xfrm>
          <a:prstGeom prst="rect">
            <a:avLst/>
          </a:prstGeom>
        </p:spPr>
      </p:pic>
      <p:pic>
        <p:nvPicPr>
          <p:cNvPr id="8" name="Resim 7">
            <a:extLst>
              <a:ext uri="{FF2B5EF4-FFF2-40B4-BE49-F238E27FC236}">
                <a16:creationId xmlns:a16="http://schemas.microsoft.com/office/drawing/2014/main" id="{AA1B62B1-5DA3-477E-8FDA-F28ADD86E7A3}"/>
              </a:ext>
            </a:extLst>
          </p:cNvPr>
          <p:cNvPicPr>
            <a:picLocks noChangeAspect="1"/>
          </p:cNvPicPr>
          <p:nvPr/>
        </p:nvPicPr>
        <p:blipFill rotWithShape="1">
          <a:blip r:embed="rId8"/>
          <a:srcRect l="-1" t="30637" r="572"/>
          <a:stretch/>
        </p:blipFill>
        <p:spPr>
          <a:xfrm>
            <a:off x="13423063" y="10623602"/>
            <a:ext cx="5355812" cy="4961733"/>
          </a:xfrm>
          <a:prstGeom prst="rect">
            <a:avLst/>
          </a:prstGeom>
        </p:spPr>
      </p:pic>
      <p:pic>
        <p:nvPicPr>
          <p:cNvPr id="9" name="Resim 8">
            <a:extLst>
              <a:ext uri="{FF2B5EF4-FFF2-40B4-BE49-F238E27FC236}">
                <a16:creationId xmlns:a16="http://schemas.microsoft.com/office/drawing/2014/main" id="{A760C8EB-9266-4A9F-B707-3F4CBCE32EEF}"/>
              </a:ext>
            </a:extLst>
          </p:cNvPr>
          <p:cNvPicPr>
            <a:picLocks noChangeAspect="1"/>
          </p:cNvPicPr>
          <p:nvPr/>
        </p:nvPicPr>
        <p:blipFill rotWithShape="1">
          <a:blip r:embed="rId9"/>
          <a:srcRect t="30049" r="-224"/>
          <a:stretch/>
        </p:blipFill>
        <p:spPr>
          <a:xfrm>
            <a:off x="18758239" y="10577070"/>
            <a:ext cx="5643225" cy="5008265"/>
          </a:xfrm>
          <a:prstGeom prst="rect">
            <a:avLst/>
          </a:prstGeom>
        </p:spPr>
      </p:pic>
      <p:pic>
        <p:nvPicPr>
          <p:cNvPr id="29" name="Resim 28">
            <a:extLst>
              <a:ext uri="{FF2B5EF4-FFF2-40B4-BE49-F238E27FC236}">
                <a16:creationId xmlns:a16="http://schemas.microsoft.com/office/drawing/2014/main" id="{A0D46DAD-0515-407A-BA41-A22001C66FC3}"/>
              </a:ext>
            </a:extLst>
          </p:cNvPr>
          <p:cNvPicPr>
            <a:picLocks noChangeAspect="1"/>
          </p:cNvPicPr>
          <p:nvPr/>
        </p:nvPicPr>
        <p:blipFill rotWithShape="1">
          <a:blip r:embed="rId10"/>
          <a:srcRect t="26069" r="697"/>
          <a:stretch/>
        </p:blipFill>
        <p:spPr>
          <a:xfrm>
            <a:off x="13423063" y="15631867"/>
            <a:ext cx="5376447" cy="5008264"/>
          </a:xfrm>
          <a:prstGeom prst="rect">
            <a:avLst/>
          </a:prstGeom>
        </p:spPr>
      </p:pic>
      <p:pic>
        <p:nvPicPr>
          <p:cNvPr id="30" name="Resim 29">
            <a:extLst>
              <a:ext uri="{FF2B5EF4-FFF2-40B4-BE49-F238E27FC236}">
                <a16:creationId xmlns:a16="http://schemas.microsoft.com/office/drawing/2014/main" id="{D0D85CAC-C088-4E95-BF4E-3BF1582873F9}"/>
              </a:ext>
            </a:extLst>
          </p:cNvPr>
          <p:cNvPicPr>
            <a:picLocks noChangeAspect="1"/>
          </p:cNvPicPr>
          <p:nvPr/>
        </p:nvPicPr>
        <p:blipFill rotWithShape="1">
          <a:blip r:embed="rId11"/>
          <a:srcRect t="33411" r="-817"/>
          <a:stretch/>
        </p:blipFill>
        <p:spPr>
          <a:xfrm>
            <a:off x="18778874" y="15631867"/>
            <a:ext cx="5643226" cy="5008265"/>
          </a:xfrm>
          <a:prstGeom prst="rect">
            <a:avLst/>
          </a:prstGeom>
        </p:spPr>
      </p:pic>
      <p:pic>
        <p:nvPicPr>
          <p:cNvPr id="31" name="Resim 30">
            <a:extLst>
              <a:ext uri="{FF2B5EF4-FFF2-40B4-BE49-F238E27FC236}">
                <a16:creationId xmlns:a16="http://schemas.microsoft.com/office/drawing/2014/main" id="{C84DB503-B993-4A89-A308-7522FCBF049A}"/>
              </a:ext>
            </a:extLst>
          </p:cNvPr>
          <p:cNvPicPr>
            <a:picLocks noChangeAspect="1"/>
          </p:cNvPicPr>
          <p:nvPr/>
        </p:nvPicPr>
        <p:blipFill rotWithShape="1">
          <a:blip r:embed="rId12"/>
          <a:srcRect t="20848" r="118" b="6259"/>
          <a:stretch/>
        </p:blipFill>
        <p:spPr>
          <a:xfrm>
            <a:off x="13423063" y="20640131"/>
            <a:ext cx="5376447" cy="5008264"/>
          </a:xfrm>
          <a:prstGeom prst="rect">
            <a:avLst/>
          </a:prstGeom>
        </p:spPr>
      </p:pic>
      <p:pic>
        <p:nvPicPr>
          <p:cNvPr id="32" name="Resim 31">
            <a:extLst>
              <a:ext uri="{FF2B5EF4-FFF2-40B4-BE49-F238E27FC236}">
                <a16:creationId xmlns:a16="http://schemas.microsoft.com/office/drawing/2014/main" id="{176394CB-1E4E-4FF7-87D7-3E00938022CD}"/>
              </a:ext>
            </a:extLst>
          </p:cNvPr>
          <p:cNvPicPr>
            <a:picLocks noChangeAspect="1"/>
          </p:cNvPicPr>
          <p:nvPr/>
        </p:nvPicPr>
        <p:blipFill rotWithShape="1">
          <a:blip r:embed="rId13"/>
          <a:srcRect l="-1" t="31405" r="-233" b="8187"/>
          <a:stretch/>
        </p:blipFill>
        <p:spPr>
          <a:xfrm>
            <a:off x="18797221" y="20647102"/>
            <a:ext cx="5604243" cy="5047962"/>
          </a:xfrm>
          <a:prstGeom prst="rect">
            <a:avLst/>
          </a:prstGeom>
        </p:spPr>
      </p:pic>
      <p:pic>
        <p:nvPicPr>
          <p:cNvPr id="3" name="Resim 2" descr="metin, oyuncak, vektör grafikler içeren bir resim&#10;&#10;Açıklama otomatik olarak oluşturuldu">
            <a:extLst>
              <a:ext uri="{FF2B5EF4-FFF2-40B4-BE49-F238E27FC236}">
                <a16:creationId xmlns:a16="http://schemas.microsoft.com/office/drawing/2014/main" id="{9DAEEE7F-3D3D-4CA0-86E9-924B4BF083E2}"/>
              </a:ext>
            </a:extLst>
          </p:cNvPr>
          <p:cNvPicPr>
            <a:picLocks noChangeAspect="1"/>
          </p:cNvPicPr>
          <p:nvPr/>
        </p:nvPicPr>
        <p:blipFill>
          <a:blip r:embed="rId14"/>
          <a:stretch>
            <a:fillRect/>
          </a:stretch>
        </p:blipFill>
        <p:spPr>
          <a:xfrm>
            <a:off x="1839754" y="13810011"/>
            <a:ext cx="3403379" cy="3228526"/>
          </a:xfrm>
          <a:prstGeom prst="rect">
            <a:avLst/>
          </a:prstGeom>
          <a:ln>
            <a:noFill/>
          </a:ln>
          <a:effectLst>
            <a:outerShdw blurRad="190500" algn="tl" rotWithShape="0">
              <a:srgbClr val="000000">
                <a:alpha val="70000"/>
              </a:srgbClr>
            </a:outerShdw>
          </a:effectLst>
        </p:spPr>
      </p:pic>
      <p:pic>
        <p:nvPicPr>
          <p:cNvPr id="14" name="Resim 13" descr="metin, bilgisayar, masa içeren bir resim&#10;&#10;Açıklama otomatik olarak oluşturuldu">
            <a:extLst>
              <a:ext uri="{FF2B5EF4-FFF2-40B4-BE49-F238E27FC236}">
                <a16:creationId xmlns:a16="http://schemas.microsoft.com/office/drawing/2014/main" id="{1CE5E7CE-9FB1-4801-8441-1B7AA318FD0B}"/>
              </a:ext>
            </a:extLst>
          </p:cNvPr>
          <p:cNvPicPr>
            <a:picLocks noChangeAspect="1"/>
          </p:cNvPicPr>
          <p:nvPr/>
        </p:nvPicPr>
        <p:blipFill>
          <a:blip r:embed="rId15"/>
          <a:stretch>
            <a:fillRect/>
          </a:stretch>
        </p:blipFill>
        <p:spPr>
          <a:xfrm>
            <a:off x="7157235" y="13857635"/>
            <a:ext cx="4622853" cy="30819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699</Words>
  <Application>Microsoft Office PowerPoint</Application>
  <PresentationFormat>Özel</PresentationFormat>
  <Paragraphs>74</Paragraphs>
  <Slides>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Times New Roman</vt:lpstr>
      <vt:lpstr>Calibri Light</vt:lpstr>
      <vt:lpstr>Default Design</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Hatice .</cp:lastModifiedBy>
  <cp:revision>28</cp:revision>
  <dcterms:modified xsi:type="dcterms:W3CDTF">2021-06-02T14:01:40Z</dcterms:modified>
</cp:coreProperties>
</file>